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48" r:id="rId1"/>
  </p:sldMasterIdLst>
  <p:notesMasterIdLst>
    <p:notesMasterId r:id="rId5"/>
  </p:notesMasterIdLst>
  <p:handoutMasterIdLst>
    <p:handoutMasterId r:id="rId20"/>
  </p:handoutMasterIdLst>
  <p:sldIdLst>
    <p:sldId id="1052" r:id="rId3"/>
    <p:sldId id="1152" r:id="rId4"/>
    <p:sldId id="1095" r:id="rId6"/>
    <p:sldId id="1141" r:id="rId7"/>
    <p:sldId id="1157" r:id="rId8"/>
    <p:sldId id="1162" r:id="rId9"/>
    <p:sldId id="668" r:id="rId10"/>
    <p:sldId id="1142" r:id="rId11"/>
    <p:sldId id="1143" r:id="rId12"/>
    <p:sldId id="1151" r:id="rId13"/>
    <p:sldId id="1158" r:id="rId14"/>
    <p:sldId id="1154" r:id="rId15"/>
    <p:sldId id="1155" r:id="rId16"/>
    <p:sldId id="1159" r:id="rId17"/>
    <p:sldId id="1094" r:id="rId18"/>
    <p:sldId id="1118" r:id="rId19"/>
  </p:sldIdLst>
  <p:sldSz cx="9144000" cy="6858000" type="screen4x3"/>
  <p:notesSz cx="10234295" cy="7099300"/>
  <p:embeddedFontLst>
    <p:embeddedFont>
      <p:font typeface="Credit Suisse Type Light" panose="020B0303040503020204" pitchFamily="34" charset="0"/>
      <p:regular r:id="rId25"/>
    </p:embeddedFont>
    <p:embeddedFont>
      <p:font typeface="MS PGothic" panose="020B0600070205080204" pitchFamily="34" charset="-128"/>
      <p:regular r:id="rId26"/>
    </p:embeddedFont>
    <p:embeddedFont>
      <p:font typeface="Calibri" panose="020F0502020204030204"/>
      <p:regular r:id="rId27"/>
      <p:bold r:id="rId28"/>
      <p:italic r:id="rId29"/>
      <p:boldItalic r:id="rId30"/>
    </p:embeddedFont>
    <p:embeddedFont>
      <p:font typeface="华文楷体" panose="02010600040101010101" charset="-122"/>
      <p:regular r:id="rId31"/>
    </p:embeddedFont>
  </p:embeddedFontLst>
  <p:custDataLst>
    <p:tags r:id="rId32"/>
  </p:custDataLst>
  <p:defaultTextStyle>
    <a:defPPr>
      <a:defRPr lang="en-US"/>
    </a:defPPr>
    <a:lvl1pPr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5pPr>
    <a:lvl6pPr marL="2286000" algn="l" defTabSz="914400" rtl="0" eaLnBrk="1" latinLnBrk="0" hangingPunct="1">
      <a:defRPr sz="1200" kern="1200">
        <a:solidFill>
          <a:schemeClr val="tx1"/>
        </a:solidFill>
        <a:latin typeface="Credit Suisse Type Light" panose="020B0303040503020204" pitchFamily="34" charset="0"/>
        <a:ea typeface="+mn-ea"/>
        <a:cs typeface="+mn-cs"/>
      </a:defRPr>
    </a:lvl6pPr>
    <a:lvl7pPr marL="2743200" algn="l" defTabSz="914400" rtl="0" eaLnBrk="1" latinLnBrk="0" hangingPunct="1">
      <a:defRPr sz="1200" kern="1200">
        <a:solidFill>
          <a:schemeClr val="tx1"/>
        </a:solidFill>
        <a:latin typeface="Credit Suisse Type Light" panose="020B0303040503020204" pitchFamily="34" charset="0"/>
        <a:ea typeface="+mn-ea"/>
        <a:cs typeface="+mn-cs"/>
      </a:defRPr>
    </a:lvl7pPr>
    <a:lvl8pPr marL="3200400" algn="l" defTabSz="914400" rtl="0" eaLnBrk="1" latinLnBrk="0" hangingPunct="1">
      <a:defRPr sz="1200" kern="1200">
        <a:solidFill>
          <a:schemeClr val="tx1"/>
        </a:solidFill>
        <a:latin typeface="Credit Suisse Type Light" panose="020B0303040503020204" pitchFamily="34" charset="0"/>
        <a:ea typeface="+mn-ea"/>
        <a:cs typeface="+mn-cs"/>
      </a:defRPr>
    </a:lvl8pPr>
    <a:lvl9pPr marL="3657600" algn="l" defTabSz="914400" rtl="0" eaLnBrk="1" latinLnBrk="0" hangingPunct="1">
      <a:defRPr sz="1200" kern="1200">
        <a:solidFill>
          <a:schemeClr val="tx1"/>
        </a:solidFill>
        <a:latin typeface="Credit Suisse Type Light" panose="020B0303040503020204" pitchFamily="34" charset="0"/>
        <a:ea typeface="+mn-ea"/>
        <a:cs typeface="+mn-cs"/>
      </a:defRPr>
    </a:lvl9pPr>
  </p:defaultTextStyle>
  <p:extLst>
    <p:ext uri="{EFAFB233-063F-42B5-8137-9DF3F51BA10A}">
      <p15:sldGuideLst xmlns:p15="http://schemas.microsoft.com/office/powerpoint/2012/main">
        <p15:guide id="1" orient="horz" pos="3366" userDrawn="1">
          <p15:clr>
            <a:srgbClr val="A4A3A4"/>
          </p15:clr>
        </p15:guide>
        <p15:guide id="2" orient="horz" pos="751" userDrawn="1">
          <p15:clr>
            <a:srgbClr val="A4A3A4"/>
          </p15:clr>
        </p15:guide>
        <p15:guide id="3" orient="horz" pos="2217" userDrawn="1">
          <p15:clr>
            <a:srgbClr val="A4A3A4"/>
          </p15:clr>
        </p15:guide>
        <p15:guide id="4" orient="horz" pos="3551" userDrawn="1">
          <p15:clr>
            <a:srgbClr val="A4A3A4"/>
          </p15:clr>
        </p15:guide>
        <p15:guide id="5" orient="horz" pos="3483" userDrawn="1">
          <p15:clr>
            <a:srgbClr val="A4A3A4"/>
          </p15:clr>
        </p15:guide>
        <p15:guide id="6" orient="horz" pos="1927" userDrawn="1">
          <p15:clr>
            <a:srgbClr val="A4A3A4"/>
          </p15:clr>
        </p15:guide>
        <p15:guide id="7" orient="horz" pos="458" userDrawn="1">
          <p15:clr>
            <a:srgbClr val="A4A3A4"/>
          </p15:clr>
        </p15:guide>
        <p15:guide id="8" orient="horz" pos="136" userDrawn="1">
          <p15:clr>
            <a:srgbClr val="A4A3A4"/>
          </p15:clr>
        </p15:guide>
        <p15:guide id="9" pos="2810" userDrawn="1">
          <p15:clr>
            <a:srgbClr val="A4A3A4"/>
          </p15:clr>
        </p15:guide>
        <p15:guide id="10" pos="212" userDrawn="1">
          <p15:clr>
            <a:srgbClr val="A4A3A4"/>
          </p15:clr>
        </p15:guide>
        <p15:guide id="11" pos="5408" userDrawn="1">
          <p15:clr>
            <a:srgbClr val="A4A3A4"/>
          </p15:clr>
        </p15:guide>
        <p15:guide id="12" pos="2936" userDrawn="1">
          <p15:clr>
            <a:srgbClr val="A4A3A4"/>
          </p15:clr>
        </p15:guide>
        <p15:guide id="13"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何 宁" initials="何" lastIdx="1" clrIdx="0"/>
  <p:cmAuthor id="2" name="DTT" initials="DTT" lastIdx="5" clrIdx="1"/>
  <p:cmAuthor id="3" name="Anita"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36"/>
    <a:srgbClr val="285293"/>
    <a:srgbClr val="003868"/>
    <a:srgbClr val="898989"/>
    <a:srgbClr val="C8C1BC"/>
    <a:srgbClr val="D9D127"/>
    <a:srgbClr val="EBE9CA"/>
    <a:srgbClr val="339966"/>
    <a:srgbClr val="8C8418"/>
    <a:srgbClr val="D9A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6" autoAdjust="0"/>
    <p:restoredTop sz="95226" autoAdjust="0"/>
  </p:normalViewPr>
  <p:slideViewPr>
    <p:cSldViewPr snapToGrid="0" snapToObjects="1" showGuides="1">
      <p:cViewPr varScale="1">
        <p:scale>
          <a:sx n="66" d="100"/>
          <a:sy n="66" d="100"/>
        </p:scale>
        <p:origin x="1404" y="40"/>
      </p:cViewPr>
      <p:guideLst>
        <p:guide orient="horz" pos="3366"/>
        <p:guide orient="horz" pos="751"/>
        <p:guide orient="horz" pos="2217"/>
        <p:guide orient="horz" pos="3551"/>
        <p:guide orient="horz" pos="3483"/>
        <p:guide orient="horz" pos="1927"/>
        <p:guide orient="horz" pos="458"/>
        <p:guide orient="horz" pos="136"/>
        <p:guide pos="2810"/>
        <p:guide pos="212"/>
        <p:guide pos="5408"/>
        <p:guide pos="2936"/>
        <p:guide pos="5760"/>
      </p:guideLst>
    </p:cSldViewPr>
  </p:slideViewPr>
  <p:notesTextViewPr>
    <p:cViewPr>
      <p:scale>
        <a:sx n="100" d="100"/>
        <a:sy n="100" d="100"/>
      </p:scale>
      <p:origin x="0" y="0"/>
    </p:cViewPr>
  </p:notesTextViewPr>
  <p:sorterViewPr>
    <p:cViewPr>
      <p:scale>
        <a:sx n="100" d="100"/>
        <a:sy n="100" d="100"/>
      </p:scale>
      <p:origin x="0" y="9540"/>
    </p:cViewPr>
  </p:sorterViewPr>
  <p:notesViewPr>
    <p:cSldViewPr snapToGrid="0" snapToObjects="1">
      <p:cViewPr varScale="1">
        <p:scale>
          <a:sx n="80" d="100"/>
          <a:sy n="80" d="100"/>
        </p:scale>
        <p:origin x="-750" y="-78"/>
      </p:cViewPr>
      <p:guideLst>
        <p:guide orient="horz" pos="2219"/>
        <p:guide pos="314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12.xml"/><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0591847508961"/>
          <c:w val="1"/>
          <c:h val="0.743962143693442"/>
        </c:manualLayout>
      </c:layout>
      <c:barChart>
        <c:barDir val="col"/>
        <c:grouping val="clustered"/>
        <c:varyColors val="0"/>
        <c:ser>
          <c:idx val="0"/>
          <c:order val="0"/>
          <c:tx>
            <c:strRef>
              <c:f>Data!$A$2</c:f>
              <c:strCache>
                <c:ptCount val="1"/>
                <c:pt idx="0">
                  <c:v>Polysilicon price</c:v>
                </c:pt>
              </c:strCache>
            </c:strRef>
          </c:tx>
          <c:spPr>
            <a:solidFill>
              <a:srgbClr val="F47F36"/>
            </a:solidFill>
            <a:ln w="25400" cap="rnd" cmpd="sng" algn="ctr">
              <a:solidFill>
                <a:srgbClr val="F47F36"/>
              </a:solidFill>
              <a:prstDash val="solid"/>
              <a:round/>
              <a:headEnd type="none" w="med" len="med"/>
              <a:tailEnd type="none" w="med" len="med"/>
            </a:ln>
          </c:spPr>
          <c:invertIfNegative val="0"/>
          <c:dLbls>
            <c:dLbl>
              <c:idx val="0"/>
              <c:layout/>
              <c:tx>
                <c:rich>
                  <a:bodyPr rot="0" spcFirstLastPara="0" vertOverflow="ellipsis" vert="horz" wrap="square" lIns="38100" tIns="19050" rIns="38100" bIns="19050" anchor="ctr" anchorCtr="1"/>
                  <a:lstStyle/>
                  <a:p>
                    <a:fld id="{7b79346d-e2b7-443b-b972-083f151ed4dd}" type="VALUE">
                      <a:t>[VALUE]</a:t>
                    </a:fld>
                    <a:endParaRPr b="0" i="0" u="none" strike="noStrike" baseline="0">
                      <a:latin typeface="Arial" panose="020B0604020202020204" pitchFamily="34" charset="0"/>
                      <a:ea typeface="Arial" panose="020B0604020202020204" pitchFamily="34" charset="0"/>
                      <a:cs typeface="+mn-ea"/>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0122742818759837"/>
                </c:manualLayout>
              </c:layout>
              <c:tx>
                <c:rich>
                  <a:bodyPr rot="0" spcFirstLastPara="0" vertOverflow="ellipsis" vert="horz" wrap="square" lIns="38100" tIns="19050" rIns="38100" bIns="19050" anchor="ctr" anchorCtr="1"/>
                  <a:lstStyle/>
                  <a:p>
                    <a:fld id="{4c2fa3db-9c3c-4891-b16c-dce3eea3f5ce}" type="VALUE">
                      <a:t>[VALUE]</a:t>
                    </a:fld>
                    <a:endParaRPr b="0" i="0" u="none" strike="noStrike" baseline="0">
                      <a:latin typeface="Arial" panose="020B0604020202020204" pitchFamily="34" charset="0"/>
                      <a:ea typeface="Arial" panose="020B0604020202020204" pitchFamily="34" charset="0"/>
                      <a:cs typeface="+mn-ea"/>
                    </a:endParaRPr>
                  </a:p>
                </c:rich>
              </c:tx>
              <c:dLblPos val="outEnd"/>
              <c:showLegendKey val="0"/>
              <c:showVal val="1"/>
              <c:showCatName val="0"/>
              <c:showSerName val="0"/>
              <c:showPercent val="0"/>
              <c:showBubbleSize val="0"/>
              <c:extLst>
                <c:ext xmlns:c15="http://schemas.microsoft.com/office/drawing/2012/chart" uri="{CE6537A1-D6FC-4f65-9D91-7224C49458BB}">
                  <c15:layout>
                    <c:manualLayout>
                      <c:w val="0.0760281155625225"/>
                      <c:h val="0.079782832193895"/>
                    </c:manualLayout>
                  </c15:layout>
                </c:ext>
              </c:extLst>
            </c:dLbl>
            <c:dLbl>
              <c:idx val="2"/>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 12,150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133908424751857"/>
                  <c:y val="0.00668803390407939"/>
                </c:manualLayout>
              </c:layout>
              <c:tx>
                <c:rich>
                  <a:bodyPr rot="0" spcFirstLastPara="0" vertOverflow="ellipsis" vert="horz" wrap="square" lIns="38100" tIns="19050" rIns="38100" bIns="19050" anchor="ctr" anchorCtr="1"/>
                  <a:lstStyle/>
                  <a:p>
                    <a:fld id="{6c968291-a44a-43a7-998c-a0e1c24a1a73}" type="VALUE">
                      <a:t>[VALUE]</a:t>
                    </a:fld>
                    <a:endParaRPr b="0" i="0" u="none" strike="noStrike" baseline="0">
                      <a:latin typeface="Arial" panose="020B0604020202020204" pitchFamily="34" charset="0"/>
                      <a:ea typeface="Arial" panose="020B0604020202020204" pitchFamily="34" charset="0"/>
                      <a:cs typeface="+mn-ea"/>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645043989747e-5"/>
                  <c:y val="-0.000737181771725048"/>
                </c:manualLayout>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en-US"/>
                      <a:t>30,000 MT</a:t>
                    </a:r>
                    <a:endParaRPr lang="en-US" alt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35,000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70,000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delete val="1"/>
            </c:dLbl>
            <c:dLbl>
              <c:idx val="8"/>
              <c:layout/>
              <c:tx>
                <c:rich>
                  <a:bodyPr rot="0" spcFirstLastPara="0" vertOverflow="ellipsis" vert="horz" wrap="square" lIns="38100" tIns="19050" rIns="38100" bIns="19050" anchor="ctr" anchorCtr="1"/>
                  <a:lstStyle/>
                  <a:p>
                    <a:fld id="{b255a7f2-0159-47bf-8fe3-12b812565fb0}" type="VALUE">
                      <a:t>[VALUE]</a:t>
                    </a:fld>
                    <a:endParaRPr b="0" i="0" u="none" strike="noStrike" baseline="0">
                      <a:latin typeface="Arial" panose="020B0604020202020204" pitchFamily="34" charset="0"/>
                      <a:ea typeface="Arial" panose="020B0604020202020204" pitchFamily="34" charset="0"/>
                      <a:cs typeface="+mn-ea"/>
                    </a:endParaRP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Data!$B$1:$N$1</c:f>
              <c:strCache>
                <c:ptCount val="10"/>
                <c:pt idx="0">
                  <c:v>Q1 2013</c:v>
                </c:pt>
                <c:pt idx="1">
                  <c:v>Q1 2014</c:v>
                </c:pt>
                <c:pt idx="2">
                  <c:v>Q3 2015</c:v>
                </c:pt>
                <c:pt idx="3">
                  <c:v>Q1 2017</c:v>
                </c:pt>
                <c:pt idx="4">
                  <c:v>Q4 2018</c:v>
                </c:pt>
                <c:pt idx="5">
                  <c:v>Q2 2019</c:v>
                </c:pt>
                <c:pt idx="6">
                  <c:v>Q4 2019</c:v>
                </c:pt>
                <c:pt idx="7">
                  <c:v>Q1 2022</c:v>
                </c:pt>
                <c:pt idx="8">
                  <c:v> Q2 2023</c:v>
                </c:pt>
                <c:pt idx="9">
                  <c:v>Q3 2024</c:v>
                </c:pt>
              </c:strCache>
            </c:strRef>
          </c:cat>
          <c:val>
            <c:numRef>
              <c:f>Data!$B$2:$N$2</c:f>
              <c:numCache>
                <c:formatCode>#,##0_ </c:formatCode>
                <c:ptCount val="10"/>
                <c:pt idx="0">
                  <c:v>5000</c:v>
                </c:pt>
                <c:pt idx="1">
                  <c:v>6150</c:v>
                </c:pt>
                <c:pt idx="2">
                  <c:v>12150</c:v>
                </c:pt>
                <c:pt idx="3">
                  <c:v>18000</c:v>
                </c:pt>
                <c:pt idx="4">
                  <c:v>30000</c:v>
                </c:pt>
                <c:pt idx="5">
                  <c:v>35000</c:v>
                </c:pt>
                <c:pt idx="6">
                  <c:v>70000</c:v>
                </c:pt>
                <c:pt idx="7">
                  <c:v>105000</c:v>
                </c:pt>
                <c:pt idx="8">
                  <c:v>205000</c:v>
                </c:pt>
                <c:pt idx="9">
                  <c:v>305000</c:v>
                </c:pt>
              </c:numCache>
            </c:numRef>
          </c:val>
        </c:ser>
        <c:dLbls>
          <c:showLegendKey val="0"/>
          <c:showVal val="0"/>
          <c:showCatName val="0"/>
          <c:showSerName val="0"/>
          <c:showPercent val="0"/>
          <c:showBubbleSize val="0"/>
        </c:dLbls>
        <c:gapWidth val="67"/>
        <c:overlap val="1"/>
        <c:axId val="246526208"/>
        <c:axId val="246526600"/>
      </c:barChart>
      <c:catAx>
        <c:axId val="246526208"/>
        <c:scaling>
          <c:orientation val="minMax"/>
        </c:scaling>
        <c:delete val="0"/>
        <c:axPos val="b"/>
        <c:numFmt formatCode="General" sourceLinked="0"/>
        <c:majorTickMark val="none"/>
        <c:minorTickMark val="none"/>
        <c:tickLblPos val="nextTo"/>
        <c:spPr>
          <a:ln w="9525" cap="flat" cmpd="sng" algn="ctr">
            <a:solidFill>
              <a:srgbClr val="000000"/>
            </a:solidFill>
            <a:prstDash val="solid"/>
            <a:round/>
          </a:ln>
        </c:spPr>
        <c:txPr>
          <a:bodyPr rot="0" spcFirstLastPara="0" vertOverflow="ellipsis" vert="horz" wrap="square" anchor="ctr" anchorCtr="1"/>
          <a:lstStyle/>
          <a:p>
            <a:pPr>
              <a:defRPr lang="zh-CN" sz="1000" b="1"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crossAx val="246526600"/>
        <c:crosses val="autoZero"/>
        <c:auto val="1"/>
        <c:lblAlgn val="ctr"/>
        <c:lblOffset val="100"/>
        <c:noMultiLvlLbl val="0"/>
      </c:catAx>
      <c:valAx>
        <c:axId val="246526600"/>
        <c:scaling>
          <c:orientation val="minMax"/>
          <c:max val="360000"/>
          <c:min val="0"/>
        </c:scaling>
        <c:delete val="1"/>
        <c:axPos val="l"/>
        <c:numFmt formatCode="#,##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crossAx val="246526208"/>
        <c:crosses val="autoZero"/>
        <c:crossBetween val="between"/>
      </c:valAx>
      <c:spPr>
        <a:noFill/>
        <a:ln w="25400">
          <a:noFill/>
        </a:ln>
      </c:spPr>
    </c:plotArea>
    <c:plotVisOnly val="1"/>
    <c:dispBlanksAs val="gap"/>
    <c:showDLblsOverMax val="0"/>
    <c:extLst>
      <c:ext uri="{0b15fc19-7d7d-44ad-8c2d-2c3a37ce22c3}">
        <chartProps xmlns="https://web.wps.cn/et/2018/main" chartId="{06eb5645-5791-422c-afbd-5c2c1677544b}"/>
      </c:ext>
    </c:extLst>
  </c:chart>
  <c:txPr>
    <a:bodyPr/>
    <a:lstStyle/>
    <a:p>
      <a:pPr>
        <a:defRPr lang="zh-CN" sz="1000" b="0" i="0" u="none" strike="noStrike" baseline="0">
          <a:solidFill>
            <a:srgbClr val="000000"/>
          </a:solidFill>
          <a:latin typeface="Arial" panose="020B0604020202020204" pitchFamily="34" charset="0"/>
          <a:ea typeface="Calibri" panose="020F0502020204030204"/>
          <a:cs typeface="Arial" panose="020B0604020202020204" pitchFamily="34" charset="0"/>
        </a:defRPr>
      </a:pPr>
    </a:p>
  </c:txPr>
  <c:externalData r:id="rId1">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12166540582445"/>
          <c:y val="0.0710164291369755"/>
          <c:w val="0.963943548302632"/>
          <c:h val="0.731729678015307"/>
        </c:manualLayout>
      </c:layout>
      <c:barChart>
        <c:barDir val="col"/>
        <c:grouping val="stacked"/>
        <c:varyColors val="0"/>
        <c:ser>
          <c:idx val="0"/>
          <c:order val="0"/>
          <c:tx>
            <c:strRef>
              <c:f>'Production cost'!$C$1</c:f>
              <c:strCache>
                <c:ptCount val="1"/>
                <c:pt idx="0">
                  <c:v>Cash Cost</c:v>
                </c:pt>
              </c:strCache>
            </c:strRef>
          </c:tx>
          <c:spPr>
            <a:solidFill>
              <a:srgbClr val="2852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Arial" panose="020B0604020202020204" pitchFamily="34" charset="0"/>
                    <a:ea typeface="+mn-ea"/>
                    <a:cs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cost'!$B$29:$B$51</c:f>
              <c:strCache>
                <c:ptCount val="23"/>
                <c:pt idx="0">
                  <c:v>Q1 2020</c:v>
                </c:pt>
                <c:pt idx="1">
                  <c:v>Q2 </c:v>
                </c:pt>
                <c:pt idx="2">
                  <c:v>Q3</c:v>
                </c:pt>
                <c:pt idx="3">
                  <c:v>Q4</c:v>
                </c:pt>
                <c:pt idx="4">
                  <c:v>Q1 2021</c:v>
                </c:pt>
                <c:pt idx="5">
                  <c:v>Q2 </c:v>
                </c:pt>
                <c:pt idx="6">
                  <c:v>Q3</c:v>
                </c:pt>
                <c:pt idx="7">
                  <c:v>Q4</c:v>
                </c:pt>
                <c:pt idx="8">
                  <c:v>Q1 2022  </c:v>
                </c:pt>
                <c:pt idx="9">
                  <c:v>Q2 </c:v>
                </c:pt>
                <c:pt idx="10">
                  <c:v>Q3</c:v>
                </c:pt>
                <c:pt idx="11">
                  <c:v>Q4</c:v>
                </c:pt>
                <c:pt idx="12">
                  <c:v>Q1 2023</c:v>
                </c:pt>
                <c:pt idx="13">
                  <c:v>Q2 </c:v>
                </c:pt>
                <c:pt idx="14">
                  <c:v>Q3</c:v>
                </c:pt>
                <c:pt idx="15">
                  <c:v>Q4</c:v>
                </c:pt>
                <c:pt idx="16">
                  <c:v>Q1 2024</c:v>
                </c:pt>
                <c:pt idx="17">
                  <c:v>Q2 </c:v>
                </c:pt>
                <c:pt idx="18">
                  <c:v>Q3</c:v>
                </c:pt>
                <c:pt idx="19">
                  <c:v>Q4</c:v>
                </c:pt>
                <c:pt idx="20">
                  <c:v>Q1 2025</c:v>
                </c:pt>
                <c:pt idx="21">
                  <c:v>Q2 </c:v>
                </c:pt>
                <c:pt idx="22">
                  <c:v>Q3</c:v>
                </c:pt>
              </c:strCache>
            </c:strRef>
          </c:cat>
          <c:val>
            <c:numRef>
              <c:f>'Production cost'!$C$29:$C$51</c:f>
              <c:numCache>
                <c:formatCode>"$"#,##0.00_);[Red]\("$"#,##0.00\)</c:formatCode>
                <c:ptCount val="23"/>
                <c:pt idx="0">
                  <c:v>5.01</c:v>
                </c:pt>
                <c:pt idx="1">
                  <c:v>4.87</c:v>
                </c:pt>
                <c:pt idx="2">
                  <c:v>4.88</c:v>
                </c:pt>
                <c:pt idx="3">
                  <c:v>5.04</c:v>
                </c:pt>
                <c:pt idx="4">
                  <c:v>5.37</c:v>
                </c:pt>
                <c:pt idx="5">
                  <c:v>5.41</c:v>
                </c:pt>
                <c:pt idx="6">
                  <c:v>5.96</c:v>
                </c:pt>
                <c:pt idx="7">
                  <c:v>13.32</c:v>
                </c:pt>
                <c:pt idx="8">
                  <c:v>9.19</c:v>
                </c:pt>
                <c:pt idx="9">
                  <c:v>6.51</c:v>
                </c:pt>
                <c:pt idx="10">
                  <c:v>6.06</c:v>
                </c:pt>
                <c:pt idx="11">
                  <c:v>6.78</c:v>
                </c:pt>
                <c:pt idx="12">
                  <c:v>6.61</c:v>
                </c:pt>
                <c:pt idx="13">
                  <c:v>6.05</c:v>
                </c:pt>
                <c:pt idx="14">
                  <c:v>5.67</c:v>
                </c:pt>
                <c:pt idx="15">
                  <c:v>5.72</c:v>
                </c:pt>
                <c:pt idx="16">
                  <c:v>5.61</c:v>
                </c:pt>
                <c:pt idx="17">
                  <c:v>5.39</c:v>
                </c:pt>
                <c:pt idx="18">
                  <c:v>5.34</c:v>
                </c:pt>
                <c:pt idx="19">
                  <c:v>5.04</c:v>
                </c:pt>
                <c:pt idx="20">
                  <c:v>5.31</c:v>
                </c:pt>
                <c:pt idx="21">
                  <c:v>5.12</c:v>
                </c:pt>
                <c:pt idx="22">
                  <c:v>4.54</c:v>
                </c:pt>
              </c:numCache>
            </c:numRef>
          </c:val>
        </c:ser>
        <c:ser>
          <c:idx val="1"/>
          <c:order val="1"/>
          <c:tx>
            <c:strRef>
              <c:f>'Production cost'!$D$1</c:f>
              <c:strCache>
                <c:ptCount val="1"/>
                <c:pt idx="0">
                  <c:v>Depreciation </c:v>
                </c:pt>
              </c:strCache>
            </c:strRef>
          </c:tx>
          <c:spPr>
            <a:solidFill>
              <a:srgbClr val="F47F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Arial" panose="020B0604020202020204" pitchFamily="34" charset="0"/>
                    <a:ea typeface="+mn-ea"/>
                    <a:cs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cost'!$B$29:$B$51</c:f>
              <c:strCache>
                <c:ptCount val="23"/>
                <c:pt idx="0">
                  <c:v>Q1 2020</c:v>
                </c:pt>
                <c:pt idx="1">
                  <c:v>Q2 </c:v>
                </c:pt>
                <c:pt idx="2">
                  <c:v>Q3</c:v>
                </c:pt>
                <c:pt idx="3">
                  <c:v>Q4</c:v>
                </c:pt>
                <c:pt idx="4">
                  <c:v>Q1 2021</c:v>
                </c:pt>
                <c:pt idx="5">
                  <c:v>Q2 </c:v>
                </c:pt>
                <c:pt idx="6">
                  <c:v>Q3</c:v>
                </c:pt>
                <c:pt idx="7">
                  <c:v>Q4</c:v>
                </c:pt>
                <c:pt idx="8">
                  <c:v>Q1 2022  </c:v>
                </c:pt>
                <c:pt idx="9">
                  <c:v>Q2 </c:v>
                </c:pt>
                <c:pt idx="10">
                  <c:v>Q3</c:v>
                </c:pt>
                <c:pt idx="11">
                  <c:v>Q4</c:v>
                </c:pt>
                <c:pt idx="12">
                  <c:v>Q1 2023</c:v>
                </c:pt>
                <c:pt idx="13">
                  <c:v>Q2 </c:v>
                </c:pt>
                <c:pt idx="14">
                  <c:v>Q3</c:v>
                </c:pt>
                <c:pt idx="15">
                  <c:v>Q4</c:v>
                </c:pt>
                <c:pt idx="16">
                  <c:v>Q1 2024</c:v>
                </c:pt>
                <c:pt idx="17">
                  <c:v>Q2 </c:v>
                </c:pt>
                <c:pt idx="18">
                  <c:v>Q3</c:v>
                </c:pt>
                <c:pt idx="19">
                  <c:v>Q4</c:v>
                </c:pt>
                <c:pt idx="20">
                  <c:v>Q1 2025</c:v>
                </c:pt>
                <c:pt idx="21">
                  <c:v>Q2 </c:v>
                </c:pt>
                <c:pt idx="22">
                  <c:v>Q3</c:v>
                </c:pt>
              </c:strCache>
            </c:strRef>
          </c:cat>
          <c:val>
            <c:numRef>
              <c:f>'Production cost'!$D$29:$D$51</c:f>
              <c:numCache>
                <c:formatCode>"$"#,##0.00_);[Red]\("$"#,##0.00\)</c:formatCode>
                <c:ptCount val="23"/>
                <c:pt idx="0">
                  <c:v>0.85</c:v>
                </c:pt>
                <c:pt idx="1">
                  <c:v>0.92</c:v>
                </c:pt>
                <c:pt idx="2">
                  <c:v>0.94</c:v>
                </c:pt>
                <c:pt idx="3">
                  <c:v>0.88</c:v>
                </c:pt>
                <c:pt idx="4">
                  <c:v>0.92</c:v>
                </c:pt>
                <c:pt idx="5">
                  <c:v>0.9</c:v>
                </c:pt>
                <c:pt idx="6">
                  <c:v>0.88</c:v>
                </c:pt>
                <c:pt idx="7">
                  <c:v>0.789999999999999</c:v>
                </c:pt>
                <c:pt idx="8">
                  <c:v>0.9</c:v>
                </c:pt>
                <c:pt idx="9">
                  <c:v>0.75</c:v>
                </c:pt>
                <c:pt idx="10">
                  <c:v>0.760000000000001</c:v>
                </c:pt>
                <c:pt idx="11">
                  <c:v>0.91</c:v>
                </c:pt>
                <c:pt idx="12">
                  <c:v>0.94</c:v>
                </c:pt>
                <c:pt idx="13">
                  <c:v>0.87</c:v>
                </c:pt>
                <c:pt idx="14">
                  <c:v>0.85</c:v>
                </c:pt>
                <c:pt idx="15">
                  <c:v>0.78</c:v>
                </c:pt>
                <c:pt idx="16">
                  <c:v>0.76</c:v>
                </c:pt>
                <c:pt idx="17">
                  <c:v>0.800000000000001</c:v>
                </c:pt>
                <c:pt idx="18">
                  <c:v>1.27</c:v>
                </c:pt>
                <c:pt idx="19">
                  <c:v>1.77</c:v>
                </c:pt>
                <c:pt idx="20">
                  <c:v>2.26</c:v>
                </c:pt>
                <c:pt idx="21">
                  <c:v>2.14</c:v>
                </c:pt>
                <c:pt idx="22">
                  <c:v>1.84</c:v>
                </c:pt>
              </c:numCache>
            </c:numRef>
          </c:val>
        </c:ser>
        <c:dLbls>
          <c:showLegendKey val="0"/>
          <c:showVal val="1"/>
          <c:showCatName val="0"/>
          <c:showSerName val="0"/>
          <c:showPercent val="0"/>
          <c:showBubbleSize val="0"/>
        </c:dLbls>
        <c:gapWidth val="50"/>
        <c:overlap val="100"/>
        <c:axId val="1209366704"/>
        <c:axId val="1209365624"/>
      </c:barChart>
      <c:lineChart>
        <c:grouping val="standard"/>
        <c:varyColors val="0"/>
        <c:ser>
          <c:idx val="2"/>
          <c:order val="2"/>
          <c:tx>
            <c:strRef>
              <c:f>'Production cost'!$E$1</c:f>
              <c:strCache>
                <c:ptCount val="1"/>
                <c:pt idx="0">
                  <c:v>Total Production Cost</c:v>
                </c:pt>
              </c:strCache>
            </c:strRef>
          </c:tx>
          <c:spPr>
            <a:ln w="28575" cap="rnd">
              <a:noFill/>
              <a:round/>
            </a:ln>
            <a:effectLst/>
          </c:spPr>
          <c:marker>
            <c:symbol val="none"/>
          </c:marker>
          <c:dLbls>
            <c:dLbl>
              <c:idx val="21"/>
              <c:layout/>
              <c:tx>
                <c:rich>
                  <a:bodyPr rot="0" spcFirstLastPara="1" vertOverflow="ellipsis" vert="horz" wrap="square" lIns="38100" tIns="19050" rIns="38100" bIns="19050" anchor="ctr" anchorCtr="1"/>
                  <a:lstStyle/>
                  <a:p>
                    <a:pPr defTabSz="914400">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0"/>
                      <a:t>$7.26</a:t>
                    </a:r>
                    <a:r>
                      <a:t> </a:t>
                    </a:r>
                  </a:p>
                </c:rich>
              </c:tx>
              <c:numFmt formatCode="General" sourceLinked="1"/>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$6.38</a:t>
                    </a:r>
                    <a:r>
                      <a:t> </a:t>
                    </a:r>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cost'!$B$29:$B$51</c:f>
              <c:strCache>
                <c:ptCount val="23"/>
                <c:pt idx="0">
                  <c:v>Q1 2020</c:v>
                </c:pt>
                <c:pt idx="1">
                  <c:v>Q2 </c:v>
                </c:pt>
                <c:pt idx="2">
                  <c:v>Q3</c:v>
                </c:pt>
                <c:pt idx="3">
                  <c:v>Q4</c:v>
                </c:pt>
                <c:pt idx="4">
                  <c:v>Q1 2021</c:v>
                </c:pt>
                <c:pt idx="5">
                  <c:v>Q2 </c:v>
                </c:pt>
                <c:pt idx="6">
                  <c:v>Q3</c:v>
                </c:pt>
                <c:pt idx="7">
                  <c:v>Q4</c:v>
                </c:pt>
                <c:pt idx="8">
                  <c:v>Q1 2022  </c:v>
                </c:pt>
                <c:pt idx="9">
                  <c:v>Q2 </c:v>
                </c:pt>
                <c:pt idx="10">
                  <c:v>Q3</c:v>
                </c:pt>
                <c:pt idx="11">
                  <c:v>Q4</c:v>
                </c:pt>
                <c:pt idx="12">
                  <c:v>Q1 2023</c:v>
                </c:pt>
                <c:pt idx="13">
                  <c:v>Q2 </c:v>
                </c:pt>
                <c:pt idx="14">
                  <c:v>Q3</c:v>
                </c:pt>
                <c:pt idx="15">
                  <c:v>Q4</c:v>
                </c:pt>
                <c:pt idx="16">
                  <c:v>Q1 2024</c:v>
                </c:pt>
                <c:pt idx="17">
                  <c:v>Q2 </c:v>
                </c:pt>
                <c:pt idx="18">
                  <c:v>Q3</c:v>
                </c:pt>
                <c:pt idx="19">
                  <c:v>Q4</c:v>
                </c:pt>
                <c:pt idx="20">
                  <c:v>Q1 2025</c:v>
                </c:pt>
                <c:pt idx="21">
                  <c:v>Q2 </c:v>
                </c:pt>
                <c:pt idx="22">
                  <c:v>Q3</c:v>
                </c:pt>
              </c:strCache>
            </c:strRef>
          </c:cat>
          <c:val>
            <c:numRef>
              <c:f>'Production cost'!$E$29:$E$51</c:f>
              <c:numCache>
                <c:formatCode>"$"#,##0.00_);[Red]\("$"#,##0.00\)</c:formatCode>
                <c:ptCount val="23"/>
                <c:pt idx="0">
                  <c:v>5.86</c:v>
                </c:pt>
                <c:pt idx="1">
                  <c:v>5.79</c:v>
                </c:pt>
                <c:pt idx="2">
                  <c:v>5.82</c:v>
                </c:pt>
                <c:pt idx="3">
                  <c:v>5.92</c:v>
                </c:pt>
                <c:pt idx="4">
                  <c:v>6.29</c:v>
                </c:pt>
                <c:pt idx="5">
                  <c:v>6.31</c:v>
                </c:pt>
                <c:pt idx="6">
                  <c:v>6.84</c:v>
                </c:pt>
                <c:pt idx="7">
                  <c:v>14.11</c:v>
                </c:pt>
                <c:pt idx="8">
                  <c:v>10.09</c:v>
                </c:pt>
                <c:pt idx="9">
                  <c:v>7.26</c:v>
                </c:pt>
                <c:pt idx="10">
                  <c:v>6.82</c:v>
                </c:pt>
                <c:pt idx="11">
                  <c:v>7.69</c:v>
                </c:pt>
                <c:pt idx="12">
                  <c:v>7.55</c:v>
                </c:pt>
                <c:pt idx="13">
                  <c:v>6.92</c:v>
                </c:pt>
                <c:pt idx="14">
                  <c:v>6.52</c:v>
                </c:pt>
                <c:pt idx="15">
                  <c:v>6.5</c:v>
                </c:pt>
                <c:pt idx="16">
                  <c:v>6.37</c:v>
                </c:pt>
                <c:pt idx="17">
                  <c:v>6.19</c:v>
                </c:pt>
                <c:pt idx="18">
                  <c:v>6.61</c:v>
                </c:pt>
                <c:pt idx="19">
                  <c:v>6.81</c:v>
                </c:pt>
                <c:pt idx="20">
                  <c:v>7.57</c:v>
                </c:pt>
                <c:pt idx="21">
                  <c:v>7.26</c:v>
                </c:pt>
                <c:pt idx="22">
                  <c:v>6.38</c:v>
                </c:pt>
              </c:numCache>
            </c:numRef>
          </c:val>
          <c:smooth val="0"/>
        </c:ser>
        <c:dLbls>
          <c:showLegendKey val="0"/>
          <c:showVal val="0"/>
          <c:showCatName val="0"/>
          <c:showSerName val="0"/>
          <c:showPercent val="0"/>
          <c:showBubbleSize val="0"/>
        </c:dLbls>
        <c:marker val="0"/>
        <c:smooth val="0"/>
        <c:axId val="1225312416"/>
        <c:axId val="707933512"/>
      </c:line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quot;$&quot;#,##0.00_);[Red]\(&quot;$&quot;#,##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catAx>
        <c:axId val="12253124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07933512"/>
        <c:crosses val="autoZero"/>
        <c:auto val="1"/>
        <c:lblAlgn val="ctr"/>
        <c:lblOffset val="100"/>
        <c:noMultiLvlLbl val="0"/>
      </c:catAx>
      <c:valAx>
        <c:axId val="707933512"/>
        <c:scaling>
          <c:orientation val="minMax"/>
        </c:scaling>
        <c:delete val="1"/>
        <c:axPos val="r"/>
        <c:numFmt formatCode="&quot;$&quot;#,##0.00_);[Red]\(&quot;$&quot;#,##0.00\)"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25312416"/>
        <c:crosses val="max"/>
        <c:crossBetween val="between"/>
      </c:valAx>
      <c:spPr>
        <a:noFill/>
        <a:ln>
          <a:noFill/>
        </a:ln>
        <a:effectLst/>
      </c:spPr>
    </c:plotArea>
    <c:legend>
      <c:legendPos val="r"/>
      <c:layout>
        <c:manualLayout>
          <c:xMode val="edge"/>
          <c:yMode val="edge"/>
          <c:x val="0.778133110734581"/>
          <c:y val="0.0498362789423209"/>
          <c:w val="0.206896617160546"/>
          <c:h val="0.23863748458693"/>
        </c:manualLayout>
      </c:layout>
      <c:overlay val="0"/>
      <c:spPr>
        <a:noFill/>
        <a:ln>
          <a:noFill/>
        </a:ln>
        <a:effectLst/>
      </c:spPr>
      <c:txPr>
        <a:bodyPr rot="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legend>
    <c:plotVisOnly val="1"/>
    <c:dispBlanksAs val="gap"/>
    <c:showDLblsOverMax val="0"/>
    <c:extLst>
      <c:ext uri="{0b15fc19-7d7d-44ad-8c2d-2c3a37ce22c3}">
        <chartProps xmlns="https://web.wps.cn/et/2018/main" chartId="{1f18cb60-77fc-4fbf-9832-3e821ebb2e4d}"/>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97015542562806"/>
          <c:y val="0.0348376880443389"/>
          <c:w val="0.963905614843808"/>
          <c:h val="0.8235903766186"/>
        </c:manualLayout>
      </c:layout>
      <c:barChart>
        <c:barDir val="col"/>
        <c:grouping val="clustered"/>
        <c:varyColors val="0"/>
        <c:ser>
          <c:idx val="0"/>
          <c:order val="0"/>
          <c:spPr>
            <a:solidFill>
              <a:srgbClr val="F47F36"/>
            </a:solidFill>
            <a:ln>
              <a:noFill/>
            </a:ln>
            <a:effectLst/>
          </c:spPr>
          <c:invertIfNegative val="0"/>
          <c:dLbls>
            <c:dLbl>
              <c:idx val="21"/>
              <c:layout/>
              <c:numFmt formatCode="General" sourceLinked="1"/>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30,650</a:t>
                    </a:r>
                    <a:r>
                      <a:rPr b="0"/>
                      <a:t> </a:t>
                    </a:r>
                    <a:endParaRPr b="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volume'!$B$29:$B$51</c:f>
              <c:strCache>
                <c:ptCount val="23"/>
                <c:pt idx="0">
                  <c:v>Q1 2020</c:v>
                </c:pt>
                <c:pt idx="1">
                  <c:v>Q2  </c:v>
                </c:pt>
                <c:pt idx="2" c:formatCode="0.00_ ">
                  <c:v>Q3</c:v>
                </c:pt>
                <c:pt idx="3">
                  <c:v>Q4  </c:v>
                </c:pt>
                <c:pt idx="4">
                  <c:v>Q1 2021</c:v>
                </c:pt>
                <c:pt idx="5">
                  <c:v>Q2  </c:v>
                </c:pt>
                <c:pt idx="6" c:formatCode="0.00_ ">
                  <c:v>Q3</c:v>
                </c:pt>
                <c:pt idx="7">
                  <c:v>Q4  </c:v>
                </c:pt>
                <c:pt idx="8">
                  <c:v>Q1 2022</c:v>
                </c:pt>
                <c:pt idx="9">
                  <c:v>Q2  </c:v>
                </c:pt>
                <c:pt idx="10" c:formatCode="0.00_ ">
                  <c:v>Q3</c:v>
                </c:pt>
                <c:pt idx="11">
                  <c:v>Q4  </c:v>
                </c:pt>
                <c:pt idx="12">
                  <c:v>Q1 2023</c:v>
                </c:pt>
                <c:pt idx="13">
                  <c:v>Q2  </c:v>
                </c:pt>
                <c:pt idx="14" c:formatCode="0.00_ ">
                  <c:v>Q3</c:v>
                </c:pt>
                <c:pt idx="15">
                  <c:v>Q4  </c:v>
                </c:pt>
                <c:pt idx="16">
                  <c:v>Q1 2024</c:v>
                </c:pt>
                <c:pt idx="17">
                  <c:v>Q2  </c:v>
                </c:pt>
                <c:pt idx="18" c:formatCode="0.00_ ">
                  <c:v>Q3</c:v>
                </c:pt>
                <c:pt idx="19">
                  <c:v>Q4  </c:v>
                </c:pt>
                <c:pt idx="20">
                  <c:v>Q1 2025</c:v>
                </c:pt>
                <c:pt idx="21">
                  <c:v>Q2  </c:v>
                </c:pt>
                <c:pt idx="22">
                  <c:v>Q3</c:v>
                </c:pt>
              </c:strCache>
            </c:strRef>
          </c:cat>
          <c:val>
            <c:numRef>
              <c:f>'Production volume'!$C$29:$C$51</c:f>
              <c:numCache>
                <c:formatCode>#,##0_);[Red]\(#,##0\)</c:formatCode>
                <c:ptCount val="23"/>
                <c:pt idx="0">
                  <c:v>19777</c:v>
                </c:pt>
                <c:pt idx="1">
                  <c:v>18097</c:v>
                </c:pt>
                <c:pt idx="2">
                  <c:v>18406</c:v>
                </c:pt>
                <c:pt idx="3">
                  <c:v>21008</c:v>
                </c:pt>
                <c:pt idx="4">
                  <c:v>20185</c:v>
                </c:pt>
                <c:pt idx="5">
                  <c:v>21102</c:v>
                </c:pt>
                <c:pt idx="6">
                  <c:v>21684</c:v>
                </c:pt>
                <c:pt idx="7">
                  <c:v>23616</c:v>
                </c:pt>
                <c:pt idx="8">
                  <c:v>31383</c:v>
                </c:pt>
                <c:pt idx="9">
                  <c:v>35326</c:v>
                </c:pt>
                <c:pt idx="10">
                  <c:v>33401</c:v>
                </c:pt>
                <c:pt idx="11">
                  <c:v>33702</c:v>
                </c:pt>
                <c:pt idx="12">
                  <c:v>33848</c:v>
                </c:pt>
                <c:pt idx="13">
                  <c:v>45306</c:v>
                </c:pt>
                <c:pt idx="14">
                  <c:v>57664</c:v>
                </c:pt>
                <c:pt idx="15">
                  <c:v>61014</c:v>
                </c:pt>
                <c:pt idx="16">
                  <c:v>62277.7088</c:v>
                </c:pt>
                <c:pt idx="17">
                  <c:v>64961</c:v>
                </c:pt>
                <c:pt idx="18">
                  <c:v>43592</c:v>
                </c:pt>
                <c:pt idx="19">
                  <c:v>34236</c:v>
                </c:pt>
                <c:pt idx="20">
                  <c:v>24810</c:v>
                </c:pt>
                <c:pt idx="21">
                  <c:v>26012</c:v>
                </c:pt>
                <c:pt idx="22">
                  <c:v>30650</c:v>
                </c:pt>
              </c:numCache>
            </c:numRef>
          </c:val>
        </c:ser>
        <c:dLbls>
          <c:showLegendKey val="0"/>
          <c:showVal val="0"/>
          <c:showCatName val="0"/>
          <c:showSerName val="0"/>
          <c:showPercent val="0"/>
          <c:showBubbleSize val="0"/>
        </c:dLbls>
        <c:gapWidth val="50"/>
        <c:axId val="1209366704"/>
        <c:axId val="1209365624"/>
      </c:bar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0_);[Red]\(#,##0\)" sourceLinked="1"/>
        <c:majorTickMark val="none"/>
        <c:minorTickMark val="none"/>
        <c:tickLblPos val="nextTo"/>
        <c:txPr>
          <a:bodyPr rot="-60000000" spcFirstLastPara="0"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c399536d-ea7b-46ce-ab69-5c458506627b}"/>
      </c:ext>
    </c:extLst>
  </c:chart>
  <c:spPr>
    <a:noFill/>
    <a:ln w="9525" cap="flat" cmpd="sng" algn="ctr">
      <a:noFill/>
      <a:round/>
    </a:ln>
    <a:effectLst/>
  </c:spPr>
  <c:txPr>
    <a:bodyPr/>
    <a:lstStyle/>
    <a:p>
      <a:pPr>
        <a:defRPr lang="zh-CN" sz="900" b="1">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7015542562806"/>
          <c:y val="0.0348376880443389"/>
          <c:w val="0.963905614843808"/>
          <c:h val="0.8235903766186"/>
        </c:manualLayout>
      </c:layout>
      <c:barChart>
        <c:barDir val="col"/>
        <c:grouping val="clustered"/>
        <c:varyColors val="0"/>
        <c:ser>
          <c:idx val="0"/>
          <c:order val="0"/>
          <c:spPr>
            <a:solidFill>
              <a:srgbClr val="F47F36"/>
            </a:solidFill>
            <a:ln>
              <a:noFill/>
            </a:ln>
            <a:effectLst/>
          </c:spPr>
          <c:invertIfNegative val="0"/>
          <c:dLbls>
            <c:dLbl>
              <c:idx val="21"/>
              <c:layout/>
              <c:tx>
                <c:rich>
                  <a:bodyPr rot="0" spcFirstLastPara="1" vertOverflow="ellipsis" vert="horz" wrap="square" lIns="38100" tIns="19050" rIns="38100" bIns="19050" anchor="ctr" anchorCtr="1"/>
                  <a:lstStyle/>
                  <a:p>
                    <a:pPr defTabSz="914400">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0"/>
                      <a:t>18,126 </a:t>
                    </a:r>
                    <a:endParaRPr b="0"/>
                  </a:p>
                </c:rich>
              </c:tx>
              <c:numFmt formatCode="General" sourceLinked="1"/>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42,406 </a:t>
                    </a:r>
                    <a:endParaRPr b="1"/>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Sales!$B$14:$B$36</c:f>
              <c:strCache>
                <c:ptCount val="23"/>
                <c:pt idx="0">
                  <c:v>Q1 2020</c:v>
                </c:pt>
                <c:pt idx="1">
                  <c:v>Q2</c:v>
                </c:pt>
                <c:pt idx="2">
                  <c:v>Q3</c:v>
                </c:pt>
                <c:pt idx="3">
                  <c:v>Q4</c:v>
                </c:pt>
                <c:pt idx="4">
                  <c:v>Q1 2021</c:v>
                </c:pt>
                <c:pt idx="5">
                  <c:v>Q2</c:v>
                </c:pt>
                <c:pt idx="6">
                  <c:v>Q3</c:v>
                </c:pt>
                <c:pt idx="7">
                  <c:v>Q4</c:v>
                </c:pt>
                <c:pt idx="8">
                  <c:v>Q1 2022</c:v>
                </c:pt>
                <c:pt idx="9">
                  <c:v>Q2</c:v>
                </c:pt>
                <c:pt idx="10">
                  <c:v>Q3</c:v>
                </c:pt>
                <c:pt idx="11">
                  <c:v>Q4</c:v>
                </c:pt>
                <c:pt idx="12">
                  <c:v>Q1 2023</c:v>
                </c:pt>
                <c:pt idx="13">
                  <c:v>Q2</c:v>
                </c:pt>
                <c:pt idx="14">
                  <c:v>Q3</c:v>
                </c:pt>
                <c:pt idx="15">
                  <c:v>Q4</c:v>
                </c:pt>
                <c:pt idx="16">
                  <c:v>Q1 2024</c:v>
                </c:pt>
                <c:pt idx="17">
                  <c:v>Q2</c:v>
                </c:pt>
                <c:pt idx="18">
                  <c:v>Q3</c:v>
                </c:pt>
                <c:pt idx="19">
                  <c:v>Q4</c:v>
                </c:pt>
                <c:pt idx="20">
                  <c:v>Q1 2025</c:v>
                </c:pt>
                <c:pt idx="21">
                  <c:v>Q2</c:v>
                </c:pt>
                <c:pt idx="22">
                  <c:v>Q3</c:v>
                </c:pt>
              </c:strCache>
            </c:strRef>
          </c:cat>
          <c:val>
            <c:numRef>
              <c:f>Sales!$C$14:$C$36</c:f>
              <c:numCache>
                <c:formatCode>#,##0_);[Red]\(#,##0\)</c:formatCode>
                <c:ptCount val="23"/>
                <c:pt idx="0">
                  <c:v>19101</c:v>
                </c:pt>
                <c:pt idx="1">
                  <c:v>18881</c:v>
                </c:pt>
                <c:pt idx="2">
                  <c:v>13643</c:v>
                </c:pt>
                <c:pt idx="3">
                  <c:v>23186</c:v>
                </c:pt>
                <c:pt idx="4">
                  <c:v>21471</c:v>
                </c:pt>
                <c:pt idx="5">
                  <c:v>21060</c:v>
                </c:pt>
                <c:pt idx="6">
                  <c:v>21183</c:v>
                </c:pt>
                <c:pt idx="7">
                  <c:v>11642</c:v>
                </c:pt>
                <c:pt idx="8">
                  <c:v>38839</c:v>
                </c:pt>
                <c:pt idx="9">
                  <c:v>37545</c:v>
                </c:pt>
                <c:pt idx="10">
                  <c:v>33126</c:v>
                </c:pt>
                <c:pt idx="11">
                  <c:v>23400</c:v>
                </c:pt>
                <c:pt idx="12">
                  <c:v>25284</c:v>
                </c:pt>
                <c:pt idx="13">
                  <c:v>51550</c:v>
                </c:pt>
                <c:pt idx="14">
                  <c:v>63263</c:v>
                </c:pt>
                <c:pt idx="15">
                  <c:v>59906</c:v>
                </c:pt>
                <c:pt idx="16">
                  <c:v>53987</c:v>
                </c:pt>
                <c:pt idx="17">
                  <c:v>43082</c:v>
                </c:pt>
                <c:pt idx="18">
                  <c:v>42101</c:v>
                </c:pt>
                <c:pt idx="19">
                  <c:v>42191</c:v>
                </c:pt>
                <c:pt idx="20">
                  <c:v>28008</c:v>
                </c:pt>
                <c:pt idx="21">
                  <c:v>18126</c:v>
                </c:pt>
                <c:pt idx="22">
                  <c:v>42406</c:v>
                </c:pt>
              </c:numCache>
            </c:numRef>
          </c:val>
        </c:ser>
        <c:dLbls>
          <c:showLegendKey val="0"/>
          <c:showVal val="0"/>
          <c:showCatName val="0"/>
          <c:showSerName val="0"/>
          <c:showPercent val="0"/>
          <c:showBubbleSize val="0"/>
        </c:dLbls>
        <c:gapWidth val="50"/>
        <c:axId val="1209366704"/>
        <c:axId val="1209365624"/>
      </c:bar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0_);[Red]\(#,##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72ae0ea5-1828-4a64-a7b8-dc20690ee4e1}"/>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38587686283809"/>
          <c:y val="0.00718000904568069"/>
          <c:w val="0.96387693241284"/>
          <c:h val="0.792050731192522"/>
        </c:manualLayout>
      </c:layout>
      <c:lineChart>
        <c:grouping val="standard"/>
        <c:varyColors val="0"/>
        <c:ser>
          <c:idx val="0"/>
          <c:order val="0"/>
          <c:spPr>
            <a:ln w="28575" cap="rnd">
              <a:solidFill>
                <a:srgbClr val="F47F36"/>
              </a:solidFill>
              <a:round/>
            </a:ln>
            <a:effectLst/>
          </c:spPr>
          <c:marker>
            <c:symbol val="square"/>
            <c:size val="5"/>
            <c:spPr>
              <a:solidFill>
                <a:srgbClr val="F47F36"/>
              </a:solidFill>
              <a:ln w="9525">
                <a:noFill/>
              </a:ln>
              <a:effectLst/>
            </c:spPr>
          </c:marker>
          <c:dLbls>
            <c:dLbl>
              <c:idx val="13"/>
              <c:layout>
                <c:manualLayout>
                  <c:x val="-0.0489565663429377"/>
                  <c:y val="-0.037633508654062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0505693434127324"/>
                      <c:h val="0.0758687622493593"/>
                    </c:manualLayout>
                  </c15:layout>
                </c:ext>
              </c:extLst>
            </c:dLbl>
            <c:dLbl>
              <c:idx val="21"/>
              <c:layout/>
              <c:tx>
                <c:rich>
                  <a:bodyPr rot="0" spcFirstLastPara="1" vertOverflow="ellipsis" vert="horz" wrap="square" lIns="38100" tIns="19050" rIns="38100" bIns="19050" anchor="ctr" anchorCtr="1"/>
                  <a:lstStyle/>
                  <a:p>
                    <a:pPr defTabSz="914400">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ltLang="zh-CN" b="0"/>
                      <a:t>$4.19 </a:t>
                    </a:r>
                    <a:endParaRPr lang="en-US" altLang="zh-CN" b="0" dirty="0"/>
                  </a:p>
                </c:rich>
              </c:tx>
              <c:numFmt formatCode="General" sourceLinked="1"/>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$5.80 </a:t>
                    </a:r>
                    <a:endParaRPr b="1"/>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Sales!$B$14:$B$36</c:f>
              <c:strCache>
                <c:ptCount val="23"/>
                <c:pt idx="0">
                  <c:v>Q1 2020</c:v>
                </c:pt>
                <c:pt idx="1">
                  <c:v>Q2</c:v>
                </c:pt>
                <c:pt idx="2">
                  <c:v>Q3</c:v>
                </c:pt>
                <c:pt idx="3">
                  <c:v>Q4</c:v>
                </c:pt>
                <c:pt idx="4">
                  <c:v>Q1 2021</c:v>
                </c:pt>
                <c:pt idx="5">
                  <c:v>Q2</c:v>
                </c:pt>
                <c:pt idx="6">
                  <c:v>Q3</c:v>
                </c:pt>
                <c:pt idx="7">
                  <c:v>Q4</c:v>
                </c:pt>
                <c:pt idx="8">
                  <c:v>Q1 2022</c:v>
                </c:pt>
                <c:pt idx="9">
                  <c:v>Q2</c:v>
                </c:pt>
                <c:pt idx="10">
                  <c:v>Q3</c:v>
                </c:pt>
                <c:pt idx="11">
                  <c:v>Q4</c:v>
                </c:pt>
                <c:pt idx="12">
                  <c:v>Q1 2023</c:v>
                </c:pt>
                <c:pt idx="13">
                  <c:v>Q2</c:v>
                </c:pt>
                <c:pt idx="14">
                  <c:v>Q3</c:v>
                </c:pt>
                <c:pt idx="15">
                  <c:v>Q4</c:v>
                </c:pt>
                <c:pt idx="16">
                  <c:v>Q1 2024</c:v>
                </c:pt>
                <c:pt idx="17">
                  <c:v>Q2</c:v>
                </c:pt>
                <c:pt idx="18">
                  <c:v>Q3</c:v>
                </c:pt>
                <c:pt idx="19">
                  <c:v>Q4</c:v>
                </c:pt>
                <c:pt idx="20">
                  <c:v>Q1 2025</c:v>
                </c:pt>
                <c:pt idx="21">
                  <c:v>Q2</c:v>
                </c:pt>
                <c:pt idx="22">
                  <c:v>Q3</c:v>
                </c:pt>
              </c:strCache>
            </c:strRef>
          </c:cat>
          <c:val>
            <c:numRef>
              <c:f>Sales!$D$14:$D$36</c:f>
              <c:numCache>
                <c:formatCode>"$"#,##0.00_);[Red]\("$"#,##0.00\)</c:formatCode>
                <c:ptCount val="23"/>
                <c:pt idx="0">
                  <c:v>8.79</c:v>
                </c:pt>
                <c:pt idx="1">
                  <c:v>7.04</c:v>
                </c:pt>
                <c:pt idx="2">
                  <c:v>9.13</c:v>
                </c:pt>
                <c:pt idx="3">
                  <c:v>10.79</c:v>
                </c:pt>
                <c:pt idx="4">
                  <c:v>11.9</c:v>
                </c:pt>
                <c:pt idx="5">
                  <c:v>20.81</c:v>
                </c:pt>
                <c:pt idx="6">
                  <c:v>27.55</c:v>
                </c:pt>
                <c:pt idx="7">
                  <c:v>33.91</c:v>
                </c:pt>
                <c:pt idx="8">
                  <c:v>32.76</c:v>
                </c:pt>
                <c:pt idx="9">
                  <c:v>33.08</c:v>
                </c:pt>
                <c:pt idx="10">
                  <c:v>36.44</c:v>
                </c:pt>
                <c:pt idx="11">
                  <c:v>37.41</c:v>
                </c:pt>
                <c:pt idx="12">
                  <c:v>27.83</c:v>
                </c:pt>
                <c:pt idx="13">
                  <c:v>12.33</c:v>
                </c:pt>
                <c:pt idx="14">
                  <c:v>7.68</c:v>
                </c:pt>
                <c:pt idx="15">
                  <c:v>7.97</c:v>
                </c:pt>
                <c:pt idx="16">
                  <c:v>7.66</c:v>
                </c:pt>
                <c:pt idx="17">
                  <c:v>5.12</c:v>
                </c:pt>
                <c:pt idx="18">
                  <c:v>4.69</c:v>
                </c:pt>
                <c:pt idx="19">
                  <c:v>4.62</c:v>
                </c:pt>
                <c:pt idx="20">
                  <c:v>4.37</c:v>
                </c:pt>
                <c:pt idx="21">
                  <c:v>4.19</c:v>
                </c:pt>
                <c:pt idx="22">
                  <c:v>5.8</c:v>
                </c:pt>
              </c:numCache>
            </c:numRef>
          </c:val>
          <c:smooth val="0"/>
        </c:ser>
        <c:dLbls>
          <c:showLegendKey val="0"/>
          <c:showVal val="0"/>
          <c:showCatName val="0"/>
          <c:showSerName val="0"/>
          <c:showPercent val="0"/>
          <c:showBubbleSize val="0"/>
        </c:dLbls>
        <c:marker val="1"/>
        <c:smooth val="0"/>
        <c:axId val="1209366704"/>
        <c:axId val="1209365624"/>
      </c:line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quot;$&quot;#,##0.00_);[Red]\(&quot;$&quot;#,##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64b7ca87-afe3-495b-9b9b-10da26d808bd}"/>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0.70344</cdr:x>
      <cdr:y>0.48723</cdr:y>
    </cdr:from>
    <cdr:to>
      <cdr:x>0.79504</cdr:x>
      <cdr:y>0.56449</cdr:y>
    </cdr:to>
    <cdr:sp>
      <cdr:nvSpPr>
        <cdr:cNvPr id="2" name="矩形 1"/>
        <cdr:cNvSpPr/>
      </cdr:nvSpPr>
      <cdr:spPr xmlns:a="http://schemas.openxmlformats.org/drawingml/2006/main">
        <a:xfrm xmlns:a="http://schemas.openxmlformats.org/drawingml/2006/main">
          <a:off x="6058164" y="2016533"/>
          <a:ext cx="788873" cy="319759"/>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4B</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0.72698</cdr:y>
    </cdr:from>
    <cdr:to>
      <cdr:x>0.1136</cdr:x>
      <cdr:y>0.80718</cdr:y>
    </cdr:to>
    <cdr:sp>
      <cdr:nvSpPr>
        <cdr:cNvPr id="3" name="矩形 2"/>
        <cdr:cNvSpPr/>
      </cdr:nvSpPr>
      <cdr:spPr xmlns:a="http://schemas.openxmlformats.org/drawingml/2006/main">
        <a:xfrm xmlns:a="http://schemas.openxmlformats.org/drawingml/2006/main">
          <a:off x="0" y="3008758"/>
          <a:ext cx="978340" cy="331927"/>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2A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0.20625</cdr:x>
      <cdr:y>0.6304</cdr:y>
    </cdr:from>
    <cdr:to>
      <cdr:x>0.31431</cdr:x>
      <cdr:y>0.73315</cdr:y>
    </cdr:to>
    <cdr:sp>
      <cdr:nvSpPr>
        <cdr:cNvPr id="4" name="矩形 3"/>
        <cdr:cNvSpPr/>
      </cdr:nvSpPr>
      <cdr:spPr xmlns:a="http://schemas.openxmlformats.org/drawingml/2006/main">
        <a:xfrm xmlns:a="http://schemas.openxmlformats.org/drawingml/2006/main">
          <a:off x="1776259" y="2609052"/>
          <a:ext cx="930629"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2B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0.07933</cdr:x>
      <cdr:y>0.66858</cdr:y>
    </cdr:from>
    <cdr:to>
      <cdr:x>0.23667</cdr:x>
      <cdr:y>0.75082</cdr:y>
    </cdr:to>
    <cdr:sp>
      <cdr:nvSpPr>
        <cdr:cNvPr id="5" name="矩形 4"/>
        <cdr:cNvSpPr/>
      </cdr:nvSpPr>
      <cdr:spPr xmlns:a="http://schemas.openxmlformats.org/drawingml/2006/main">
        <a:xfrm xmlns:a="http://schemas.openxmlformats.org/drawingml/2006/main">
          <a:off x="683211" y="2767077"/>
          <a:ext cx="1355036" cy="34037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000" b="1">
              <a:latin typeface="Arial" panose="020B0604020202020204" pitchFamily="34" charset="0"/>
              <a:cs typeface="Arial" panose="020B0604020202020204" pitchFamily="34" charset="0"/>
            </a:rPr>
            <a:t>Phase 2A capacity enhancement </a:t>
          </a:r>
          <a:endParaRPr lang="en-US" altLang="zh-CN"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0.30527</cdr:x>
      <cdr:y>0.62388</cdr:y>
    </cdr:from>
    <cdr:to>
      <cdr:x>0.39322</cdr:x>
      <cdr:y>0.70851</cdr:y>
    </cdr:to>
    <cdr:sp>
      <cdr:nvSpPr>
        <cdr:cNvPr id="6" name="矩形 5"/>
        <cdr:cNvSpPr/>
      </cdr:nvSpPr>
      <cdr:spPr xmlns:a="http://schemas.openxmlformats.org/drawingml/2006/main">
        <a:xfrm xmlns:a="http://schemas.openxmlformats.org/drawingml/2006/main">
          <a:off x="2629015" y="2582055"/>
          <a:ext cx="757439" cy="350261"/>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3A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0.39001</cdr:x>
      <cdr:y>0.61693</cdr:y>
    </cdr:from>
    <cdr:to>
      <cdr:x>0.49623</cdr:x>
      <cdr:y>0.67258</cdr:y>
    </cdr:to>
    <cdr:sp>
      <cdr:nvSpPr>
        <cdr:cNvPr id="7" name="矩形 6"/>
        <cdr:cNvSpPr/>
      </cdr:nvSpPr>
      <cdr:spPr xmlns:a="http://schemas.openxmlformats.org/drawingml/2006/main">
        <a:xfrm xmlns:a="http://schemas.openxmlformats.org/drawingml/2006/main">
          <a:off x="3358846" y="2553300"/>
          <a:ext cx="914782" cy="23032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Arial" panose="020B0604020202020204"/>
            </a:defRPr>
          </a:lvl1pPr>
          <a:lvl2pPr marL="457200" indent="0">
            <a:defRPr sz="1100">
              <a:latin typeface="Arial" panose="020B0604020202020204"/>
            </a:defRPr>
          </a:lvl2pPr>
          <a:lvl3pPr marL="914400" indent="0">
            <a:defRPr sz="1100">
              <a:latin typeface="Arial" panose="020B0604020202020204"/>
            </a:defRPr>
          </a:lvl3pPr>
          <a:lvl4pPr marL="1371600" indent="0">
            <a:defRPr sz="1100">
              <a:latin typeface="Arial" panose="020B0604020202020204"/>
            </a:defRPr>
          </a:lvl4pPr>
          <a:lvl5pPr marL="1828800" indent="0">
            <a:defRPr sz="1100">
              <a:latin typeface="Arial" panose="020B0604020202020204"/>
            </a:defRPr>
          </a:lvl5pPr>
          <a:lvl6pPr marL="2286000" indent="0">
            <a:defRPr sz="1100">
              <a:latin typeface="Arial" panose="020B0604020202020204"/>
            </a:defRPr>
          </a:lvl6pPr>
          <a:lvl7pPr marL="2743200" indent="0">
            <a:defRPr sz="1100">
              <a:latin typeface="Arial" panose="020B0604020202020204"/>
            </a:defRPr>
          </a:lvl7pPr>
          <a:lvl8pPr marL="3200400" indent="0">
            <a:defRPr sz="1100">
              <a:latin typeface="Arial" panose="020B0604020202020204"/>
            </a:defRPr>
          </a:lvl8pPr>
          <a:lvl9pPr marL="3657600" indent="0">
            <a:defRPr sz="1100">
              <a:latin typeface="Arial" panose="020B0604020202020204"/>
            </a:defRPr>
          </a:lvl9pPr>
        </a:lstStyle>
        <a:p>
          <a:pPr algn="ctr"/>
          <a:r>
            <a:rPr lang="en-US" sz="1000" b="1">
              <a:latin typeface="Arial" panose="020B0604020202020204" pitchFamily="34" charset="0"/>
              <a:cs typeface="Arial" panose="020B0604020202020204" pitchFamily="34" charset="0"/>
            </a:rPr>
            <a:t>Phase 3B</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0.46535</cdr:x>
      <cdr:y>0.59525</cdr:y>
    </cdr:from>
    <cdr:to>
      <cdr:x>0.62269</cdr:x>
      <cdr:y>0.69355</cdr:y>
    </cdr:to>
    <cdr:sp>
      <cdr:nvSpPr>
        <cdr:cNvPr id="8" name="矩形 7"/>
        <cdr:cNvSpPr/>
      </cdr:nvSpPr>
      <cdr:spPr xmlns:a="http://schemas.openxmlformats.org/drawingml/2006/main">
        <a:xfrm xmlns:a="http://schemas.openxmlformats.org/drawingml/2006/main">
          <a:off x="4007702" y="2463593"/>
          <a:ext cx="1355035" cy="40683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000" b="1">
              <a:latin typeface="Arial" panose="020B0604020202020204" pitchFamily="34" charset="0"/>
              <a:cs typeface="Arial" panose="020B0604020202020204" pitchFamily="34" charset="0"/>
            </a:rPr>
            <a:t>Capacity </a:t>
          </a:r>
          <a:endParaRPr lang="en-US" altLang="zh-CN" sz="1000" b="1" dirty="0">
            <a:latin typeface="Arial" panose="020B0604020202020204" pitchFamily="34" charset="0"/>
            <a:cs typeface="Arial" panose="020B0604020202020204" pitchFamily="34" charset="0"/>
          </a:endParaRPr>
        </a:p>
        <a:p>
          <a:pPr algn="ctr"/>
          <a:r>
            <a:rPr lang="en-US" altLang="zh-CN" sz="1000" b="1">
              <a:latin typeface="Arial" panose="020B0604020202020204" pitchFamily="34" charset="0"/>
              <a:cs typeface="Arial" panose="020B0604020202020204" pitchFamily="34" charset="0"/>
            </a:rPr>
            <a:t>debottlenecking </a:t>
          </a:r>
          <a:endParaRPr lang="en-US" altLang="zh-CN"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0.59178</cdr:x>
      <cdr:y>0.58017</cdr:y>
    </cdr:from>
    <cdr:to>
      <cdr:x>0.70732</cdr:x>
      <cdr:y>0.63582</cdr:y>
    </cdr:to>
    <cdr:sp>
      <cdr:nvSpPr>
        <cdr:cNvPr id="9" name="矩形 8"/>
        <cdr:cNvSpPr/>
      </cdr:nvSpPr>
      <cdr:spPr xmlns:a="http://schemas.openxmlformats.org/drawingml/2006/main">
        <a:xfrm xmlns:a="http://schemas.openxmlformats.org/drawingml/2006/main">
          <a:off x="5096486" y="2401163"/>
          <a:ext cx="995047" cy="230321"/>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4A</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0.70103</cdr:x>
      <cdr:y>0.55785</cdr:y>
    </cdr:from>
    <cdr:to>
      <cdr:x>0.79746</cdr:x>
      <cdr:y>0.60015</cdr:y>
    </cdr:to>
    <cdr:sp>
      <cdr:nvSpPr>
        <cdr:cNvPr id="10" name="矩形 9"/>
        <cdr:cNvSpPr/>
      </cdr:nvSpPr>
      <cdr:spPr xmlns:a="http://schemas.openxmlformats.org/drawingml/2006/main">
        <a:xfrm xmlns:a="http://schemas.openxmlformats.org/drawingml/2006/main">
          <a:off x="6037374" y="2308793"/>
          <a:ext cx="830470" cy="175069"/>
        </a:xfrm>
        <a:prstGeom xmlns:a="http://schemas.openxmlformats.org/drawingml/2006/main" prst="rect">
          <a:avLst/>
        </a:prstGeom>
        <a:noFill/>
      </cdr:spPr>
      <cdr:txBody xmlns:a="http://schemas.openxmlformats.org/drawingml/2006/main">
        <a:bodyPr vertOverflow="clip" vert="horz" wrap="square" lIns="0" tIns="0" rIns="0" bIns="0" rtlCol="0" anchor="t" anchorCtr="0">
          <a:spAutoFit/>
        </a:bodyPr>
        <a:lstStyle/>
        <a:p>
          <a:pPr algn="ctr"/>
          <a:r>
            <a:rPr lang="en-US" altLang="zh-CN" sz="1000">
              <a:latin typeface="Arial" panose="020B0604020202020204" pitchFamily="34" charset="0"/>
              <a:cs typeface="Arial" panose="020B0604020202020204" pitchFamily="34" charset="0"/>
            </a:rPr>
            <a:t>105,000 MT</a:t>
          </a:r>
          <a:endParaRPr lang="zh-CN" alt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0.78958</cdr:x>
      <cdr:y>0.31409</cdr:y>
    </cdr:from>
    <cdr:to>
      <cdr:x>0.91737</cdr:x>
      <cdr:y>0.41684</cdr:y>
    </cdr:to>
    <cdr:sp>
      <cdr:nvSpPr>
        <cdr:cNvPr id="11" name="矩形 10"/>
        <cdr:cNvSpPr/>
      </cdr:nvSpPr>
      <cdr:spPr xmlns:a="http://schemas.openxmlformats.org/drawingml/2006/main">
        <a:xfrm xmlns:a="http://schemas.openxmlformats.org/drawingml/2006/main">
          <a:off x="6799969" y="1299917"/>
          <a:ext cx="1100546"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a:t>
          </a:r>
          <a:r>
            <a:rPr lang="en-US" altLang="zh-CN" sz="1000" b="1">
              <a:latin typeface="Arial" panose="020B0604020202020204" pitchFamily="34" charset="0"/>
              <a:cs typeface="Arial" panose="020B0604020202020204" pitchFamily="34" charset="0"/>
            </a:rPr>
            <a:t>5A</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0.89919</cdr:x>
      <cdr:y>0.10084</cdr:y>
    </cdr:from>
    <cdr:to>
      <cdr:x>1</cdr:x>
      <cdr:y>0.20359</cdr:y>
    </cdr:to>
    <cdr:sp>
      <cdr:nvSpPr>
        <cdr:cNvPr id="12" name="矩形 11"/>
        <cdr:cNvSpPr/>
      </cdr:nvSpPr>
      <cdr:spPr xmlns:a="http://schemas.openxmlformats.org/drawingml/2006/main">
        <a:xfrm xmlns:a="http://schemas.openxmlformats.org/drawingml/2006/main">
          <a:off x="7743930" y="417333"/>
          <a:ext cx="868218"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a:t>
          </a:r>
          <a:r>
            <a:rPr lang="en-US" altLang="zh-CN" sz="1000" b="1">
              <a:latin typeface="Arial" panose="020B0604020202020204" pitchFamily="34" charset="0"/>
              <a:cs typeface="Arial" panose="020B0604020202020204" pitchFamily="34" charset="0"/>
            </a:rPr>
            <a:t>5B</a:t>
          </a:r>
          <a:endParaRPr lang="en-US" sz="10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637" y="1"/>
            <a:ext cx="4434891" cy="3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l" defTabSz="979805" eaLnBrk="0" hangingPunct="0">
              <a:lnSpc>
                <a:spcPct val="100000"/>
              </a:lnSpc>
              <a:buClrTx/>
              <a:defRPr sz="1300"/>
            </a:lvl1pPr>
          </a:lstStyle>
          <a:p>
            <a:endParaRPr lang="en-US">
              <a:latin typeface="Arial" panose="020B0604020202020204"/>
            </a:endParaRPr>
          </a:p>
        </p:txBody>
      </p:sp>
      <p:sp>
        <p:nvSpPr>
          <p:cNvPr id="3075" name="Rectangle 3"/>
          <p:cNvSpPr>
            <a:spLocks noGrp="1" noChangeArrowheads="1"/>
          </p:cNvSpPr>
          <p:nvPr>
            <p:ph type="dt" sz="quarter" idx="1"/>
          </p:nvPr>
        </p:nvSpPr>
        <p:spPr bwMode="auto">
          <a:xfrm>
            <a:off x="5762087" y="1"/>
            <a:ext cx="4428343" cy="3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r" defTabSz="979805" eaLnBrk="0" hangingPunct="0">
              <a:lnSpc>
                <a:spcPct val="100000"/>
              </a:lnSpc>
              <a:buClrTx/>
              <a:defRPr sz="1300"/>
            </a:lvl1pPr>
          </a:lstStyle>
          <a:p>
            <a:endParaRPr lang="en-US">
              <a:latin typeface="Arial" panose="020B0604020202020204"/>
            </a:endParaRPr>
          </a:p>
        </p:txBody>
      </p:sp>
      <p:sp>
        <p:nvSpPr>
          <p:cNvPr id="3076" name="Rectangle 4"/>
          <p:cNvSpPr>
            <a:spLocks noGrp="1" noChangeArrowheads="1"/>
          </p:cNvSpPr>
          <p:nvPr>
            <p:ph type="ftr" sz="quarter" idx="2"/>
          </p:nvPr>
        </p:nvSpPr>
        <p:spPr bwMode="auto">
          <a:xfrm>
            <a:off x="-1637" y="6774838"/>
            <a:ext cx="4434891" cy="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l" defTabSz="979805" eaLnBrk="0" hangingPunct="0">
              <a:lnSpc>
                <a:spcPct val="100000"/>
              </a:lnSpc>
              <a:buClrTx/>
              <a:defRPr sz="1300"/>
            </a:lvl1pPr>
          </a:lstStyle>
          <a:p>
            <a:endParaRPr lang="en-US">
              <a:latin typeface="Arial" panose="020B0604020202020204"/>
            </a:endParaRPr>
          </a:p>
        </p:txBody>
      </p:sp>
      <p:sp>
        <p:nvSpPr>
          <p:cNvPr id="3077" name="Rectangle 5"/>
          <p:cNvSpPr>
            <a:spLocks noGrp="1" noChangeArrowheads="1"/>
          </p:cNvSpPr>
          <p:nvPr>
            <p:ph type="sldNum" sz="quarter" idx="3"/>
          </p:nvPr>
        </p:nvSpPr>
        <p:spPr bwMode="auto">
          <a:xfrm>
            <a:off x="5762087" y="6774838"/>
            <a:ext cx="4428343" cy="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r" defTabSz="979805" eaLnBrk="0" hangingPunct="0">
              <a:lnSpc>
                <a:spcPct val="100000"/>
              </a:lnSpc>
              <a:buClrTx/>
              <a:defRPr sz="1300"/>
            </a:lvl1pPr>
          </a:lstStyle>
          <a:p>
            <a:fld id="{0D307AED-C199-47F2-9269-BE9F8E27F552}" type="slidenum">
              <a:rPr lang="en-US">
                <a:latin typeface="Arial" panose="020B0604020202020204"/>
              </a:rPr>
            </a:fld>
            <a:endParaRPr lang="en-US">
              <a:latin typeface="Arial" panose="020B060402020202020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bwMode="auto">
          <a:xfrm>
            <a:off x="3343275" y="533400"/>
            <a:ext cx="3548063" cy="2660650"/>
          </a:xfrm>
          <a:prstGeom prst="rect">
            <a:avLst/>
          </a:prstGeom>
          <a:no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9395" name="Rectangle 3"/>
          <p:cNvSpPr>
            <a:spLocks noGrp="1" noChangeArrowheads="1"/>
          </p:cNvSpPr>
          <p:nvPr>
            <p:ph type="body" idx="1"/>
          </p:nvPr>
        </p:nvSpPr>
        <p:spPr bwMode="auto">
          <a:xfrm>
            <a:off x="1022810" y="3371370"/>
            <a:ext cx="8188998" cy="31956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34" tIns="46117" rIns="92234" bIns="46117"/>
          <a:lstStyle/>
          <a:p>
            <a:endParaRPr lang="ja-JP" altLang="en-US">
              <a:latin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bwMode="auto">
          <a:xfrm>
            <a:off x="3343275" y="533400"/>
            <a:ext cx="3548063" cy="2660650"/>
          </a:xfrm>
          <a:prstGeom prst="rect">
            <a:avLst/>
          </a:prstGeom>
          <a:no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7347" name="Rectangle 3"/>
          <p:cNvSpPr>
            <a:spLocks noGrp="1" noChangeArrowheads="1"/>
          </p:cNvSpPr>
          <p:nvPr>
            <p:ph type="body" idx="1"/>
          </p:nvPr>
        </p:nvSpPr>
        <p:spPr bwMode="auto">
          <a:xfrm>
            <a:off x="1022808" y="3371366"/>
            <a:ext cx="8189000" cy="31956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11" tIns="47755" rIns="95511" bIns="47755"/>
          <a:lstStyle/>
          <a:p>
            <a:endParaRPr lang="en-US" dirty="0">
              <a:latin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85838" y="800100"/>
            <a:ext cx="5338762" cy="4003675"/>
          </a:xfrm>
          <a:prstGeom prst="rect">
            <a:avLst/>
          </a:prstGeom>
        </p:spPr>
      </p:sp>
      <p:sp>
        <p:nvSpPr>
          <p:cNvPr id="3" name="备注占位符 2"/>
          <p:cNvSpPr>
            <a:spLocks noGrp="1"/>
          </p:cNvSpPr>
          <p:nvPr>
            <p:ph type="body" idx="1"/>
          </p:nvPr>
        </p:nvSpPr>
        <p:spPr>
          <a:xfrm>
            <a:off x="731364" y="5070092"/>
            <a:ext cx="5847482" cy="4802436"/>
          </a:xfrm>
          <a:prstGeom prst="rect">
            <a:avLst/>
          </a:prstGeom>
        </p:spPr>
        <p:txBody>
          <a:bodyPr lIns="94668" tIns="47334" rIns="94668" bIns="47334">
            <a:normAutofit/>
          </a:bodyPr>
          <a:lstStyle/>
          <a:p>
            <a:endParaRPr lang="zh-CN" altLang="en-US" dirty="0"/>
          </a:p>
        </p:txBody>
      </p:sp>
      <p:sp>
        <p:nvSpPr>
          <p:cNvPr id="4" name="页眉占位符 3"/>
          <p:cNvSpPr>
            <a:spLocks noGrp="1"/>
          </p:cNvSpPr>
          <p:nvPr>
            <p:ph type="hdr" sz="quarter" idx="10"/>
          </p:nvPr>
        </p:nvSpPr>
        <p:spPr>
          <a:xfrm>
            <a:off x="4" y="4"/>
            <a:ext cx="3167528" cy="533603"/>
          </a:xfrm>
          <a:prstGeom prst="rect">
            <a:avLst/>
          </a:prstGeom>
        </p:spPr>
        <p:txBody>
          <a:bodyPr lIns="94668" tIns="47334" rIns="94668" bIns="47334"/>
          <a:lstStyle/>
          <a:p>
            <a:pPr>
              <a:buClr>
                <a:prstClr val="white"/>
              </a:buClr>
              <a:defRPr/>
            </a:pPr>
            <a:endParaRPr lang="zh-CN" altLang="en-US">
              <a:solidFill>
                <a:prstClr val="black"/>
              </a:solidFill>
            </a:endParaRPr>
          </a:p>
        </p:txBody>
      </p:sp>
      <p:sp>
        <p:nvSpPr>
          <p:cNvPr id="5" name="日期占位符 4"/>
          <p:cNvSpPr>
            <a:spLocks noGrp="1"/>
          </p:cNvSpPr>
          <p:nvPr>
            <p:ph type="dt" idx="11"/>
          </p:nvPr>
        </p:nvSpPr>
        <p:spPr>
          <a:xfrm>
            <a:off x="4140975" y="4"/>
            <a:ext cx="3167528" cy="533603"/>
          </a:xfrm>
          <a:prstGeom prst="rect">
            <a:avLst/>
          </a:prstGeom>
        </p:spPr>
        <p:txBody>
          <a:bodyPr lIns="94668" tIns="47334" rIns="94668" bIns="47334"/>
          <a:lstStyle/>
          <a:p>
            <a:pPr>
              <a:buClr>
                <a:prstClr val="white"/>
              </a:buClr>
              <a:defRPr/>
            </a:pPr>
            <a:fld id="{9DEEC677-6F74-43B7-BCE1-5B3DAAF8B04F}" type="datetime1">
              <a:rPr lang="zh-CN" altLang="en-US" smtClean="0">
                <a:solidFill>
                  <a:prstClr val="black"/>
                </a:solidFill>
              </a:rPr>
            </a:fld>
            <a:endParaRPr lang="en-US" altLang="zh-CN">
              <a:solidFill>
                <a:prstClr val="black"/>
              </a:solidFill>
            </a:endParaRPr>
          </a:p>
        </p:txBody>
      </p:sp>
      <p:sp>
        <p:nvSpPr>
          <p:cNvPr id="6" name="页脚占位符 5"/>
          <p:cNvSpPr>
            <a:spLocks noGrp="1"/>
          </p:cNvSpPr>
          <p:nvPr>
            <p:ph type="ftr" sz="quarter" idx="12"/>
          </p:nvPr>
        </p:nvSpPr>
        <p:spPr>
          <a:xfrm>
            <a:off x="4" y="10138480"/>
            <a:ext cx="3167528" cy="533603"/>
          </a:xfrm>
          <a:prstGeom prst="rect">
            <a:avLst/>
          </a:prstGeom>
        </p:spPr>
        <p:txBody>
          <a:bodyPr lIns="94668" tIns="47334" rIns="94668" bIns="47334"/>
          <a:lstStyle/>
          <a:p>
            <a:pPr>
              <a:buClr>
                <a:prstClr val="white"/>
              </a:buClr>
              <a:defRPr/>
            </a:pPr>
            <a:endParaRPr lang="zh-CN" altLang="en-US">
              <a:solidFill>
                <a:prstClr val="black"/>
              </a:solidFill>
            </a:endParaRPr>
          </a:p>
        </p:txBody>
      </p:sp>
      <p:sp>
        <p:nvSpPr>
          <p:cNvPr id="7" name="灯片编号占位符 6"/>
          <p:cNvSpPr>
            <a:spLocks noGrp="1"/>
          </p:cNvSpPr>
          <p:nvPr>
            <p:ph type="sldNum" sz="quarter" idx="13"/>
          </p:nvPr>
        </p:nvSpPr>
        <p:spPr>
          <a:xfrm>
            <a:off x="4140975" y="10138480"/>
            <a:ext cx="3167528" cy="533603"/>
          </a:xfrm>
          <a:prstGeom prst="rect">
            <a:avLst/>
          </a:prstGeom>
        </p:spPr>
        <p:txBody>
          <a:bodyPr lIns="94668" tIns="47334" rIns="94668" bIns="47334"/>
          <a:lstStyle/>
          <a:p>
            <a:pPr>
              <a:buClr>
                <a:prstClr val="white"/>
              </a:buClr>
              <a:defRPr/>
            </a:pPr>
            <a:fld id="{64B7874A-3DD7-4108-AE22-00F827D3692F}" type="slidenum">
              <a:rPr lang="zh-CN" altLang="en-US" smtClean="0">
                <a:solidFill>
                  <a:prstClr val="black"/>
                </a:solidFill>
              </a:rPr>
            </a:fld>
            <a:endParaRPr lang="en-US" altLang="zh-CN">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519488" y="887413"/>
            <a:ext cx="3195637" cy="2397125"/>
          </a:xfrm>
          <a:prstGeom prst="rect">
            <a:avLst/>
          </a:prstGeom>
          <a:noFill/>
          <a:ln w="12700">
            <a:solidFill>
              <a:prstClr val="black"/>
            </a:solidFill>
          </a:ln>
        </p:spPr>
      </p:sp>
      <p:sp>
        <p:nvSpPr>
          <p:cNvPr id="3" name="备注占位符 2"/>
          <p:cNvSpPr>
            <a:spLocks noGrp="1"/>
          </p:cNvSpPr>
          <p:nvPr>
            <p:ph type="body" idx="1"/>
          </p:nvPr>
        </p:nvSpPr>
        <p:spPr>
          <a:xfrm>
            <a:off x="1023939" y="3417183"/>
            <a:ext cx="8186737" cy="2795300"/>
          </a:xfrm>
          <a:prstGeom prst="rect">
            <a:avLst/>
          </a:prstGeom>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352800" y="528638"/>
            <a:ext cx="3552825" cy="2665412"/>
          </a:xfrm>
          <a:prstGeom prst="rect">
            <a:avLst/>
          </a:prstGeom>
          <a:noFill/>
          <a:ln>
            <a:solidFill>
              <a:srgbClr val="000000"/>
            </a:solidFill>
            <a:miter lim="800000"/>
          </a:ln>
        </p:spPr>
      </p:sp>
      <p:sp>
        <p:nvSpPr>
          <p:cNvPr id="25603" name="备注占位符 2"/>
          <p:cNvSpPr>
            <a:spLocks noGrp="1"/>
          </p:cNvSpPr>
          <p:nvPr>
            <p:ph type="body" idx="1"/>
          </p:nvPr>
        </p:nvSpPr>
        <p:spPr bwMode="auto">
          <a:xfrm>
            <a:off x="1019899" y="3371218"/>
            <a:ext cx="8194820" cy="3199539"/>
          </a:xfrm>
          <a:prstGeom prst="rect">
            <a:avLst/>
          </a:prstGeom>
          <a:noFill/>
        </p:spPr>
        <p:txBody>
          <a:bodyPr lIns="95397" tIns="47696" rIns="95397" bIns="47696"/>
          <a:lstStyle/>
          <a:p>
            <a:pPr eaLnBrk="1" hangingPunct="1"/>
            <a:endParaRPr lang="zh-CN" altLang="en-US" b="0" dirty="0">
              <a:latin typeface="Arial" panose="020B0604020202020204" pitchFamily="34" charset="0"/>
              <a:cs typeface="Arial" panose="020B0604020202020204" pitchFamily="34" charset="0"/>
            </a:endParaRPr>
          </a:p>
        </p:txBody>
      </p:sp>
      <p:sp>
        <p:nvSpPr>
          <p:cNvPr id="25604" name="灯片编号占位符 3"/>
          <p:cNvSpPr txBox="1">
            <a:spLocks noGrp="1"/>
          </p:cNvSpPr>
          <p:nvPr/>
        </p:nvSpPr>
        <p:spPr bwMode="auto">
          <a:xfrm>
            <a:off x="5796054" y="6739033"/>
            <a:ext cx="4436186" cy="359144"/>
          </a:xfrm>
          <a:prstGeom prst="rect">
            <a:avLst/>
          </a:prstGeom>
          <a:noFill/>
          <a:ln w="9525">
            <a:noFill/>
            <a:miter lim="800000"/>
          </a:ln>
        </p:spPr>
        <p:txBody>
          <a:bodyPr lIns="95397" tIns="47696" rIns="95397" bIns="47696" anchor="b"/>
          <a:lstStyle/>
          <a:p>
            <a:pPr algn="r">
              <a:buClr>
                <a:prstClr val="white"/>
              </a:buClr>
            </a:pPr>
            <a:fld id="{A3CF5B8F-FBC5-4E5F-809C-E2481CE3CA5F}" type="slidenum">
              <a:rPr lang="zh-TW" altLang="en-US" sz="1100">
                <a:solidFill>
                  <a:prstClr val="black"/>
                </a:solidFill>
                <a:latin typeface="Arial" panose="020B0604020202020204"/>
              </a:rPr>
            </a:fld>
            <a:endParaRPr lang="en-US" altLang="zh-TW" sz="1100" dirty="0">
              <a:solidFill>
                <a:prstClr val="black"/>
              </a:solidFill>
              <a:latin typeface="Arial" panose="020B0604020202020204"/>
            </a:endParaRPr>
          </a:p>
        </p:txBody>
      </p:sp>
      <p:sp>
        <p:nvSpPr>
          <p:cNvPr id="5" name="日期占位符 4"/>
          <p:cNvSpPr>
            <a:spLocks noGrp="1"/>
          </p:cNvSpPr>
          <p:nvPr>
            <p:ph type="dt" idx="10"/>
          </p:nvPr>
        </p:nvSpPr>
        <p:spPr>
          <a:xfrm>
            <a:off x="5797553" y="21"/>
            <a:ext cx="4434678" cy="354908"/>
          </a:xfrm>
          <a:prstGeom prst="rect">
            <a:avLst/>
          </a:prstGeom>
        </p:spPr>
        <p:txBody>
          <a:bodyPr lIns="91418" tIns="45710" rIns="91418" bIns="45710"/>
          <a:lstStyle/>
          <a:p>
            <a:pPr>
              <a:buClr>
                <a:prstClr val="white"/>
              </a:buClr>
              <a:defRPr/>
            </a:pPr>
            <a:fld id="{6F0D62DC-8C18-4B54-9E30-5AFF57AB4201}"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1"/>
          </p:nvPr>
        </p:nvSpPr>
        <p:spPr>
          <a:xfrm>
            <a:off x="10" y="6743279"/>
            <a:ext cx="4434678"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2"/>
          </p:nvPr>
        </p:nvSpPr>
        <p:spPr>
          <a:xfrm>
            <a:off x="10" y="21"/>
            <a:ext cx="4434678"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78038" y="350838"/>
            <a:ext cx="1951037" cy="1463675"/>
          </a:xfrm>
          <a:prstGeom prst="rect">
            <a:avLst/>
          </a:prstGeom>
        </p:spPr>
      </p:sp>
      <p:sp>
        <p:nvSpPr>
          <p:cNvPr id="3" name="备注占位符 2"/>
          <p:cNvSpPr>
            <a:spLocks noGrp="1"/>
          </p:cNvSpPr>
          <p:nvPr>
            <p:ph type="body" idx="1"/>
          </p:nvPr>
        </p:nvSpPr>
        <p:spPr>
          <a:xfrm>
            <a:off x="438634" y="1923345"/>
            <a:ext cx="9357359" cy="4644023"/>
          </a:xfrm>
          <a:prstGeom prst="rect">
            <a:avLst/>
          </a:prstGeom>
        </p:spPr>
        <p:txBody>
          <a:bodyPr lIns="91418" tIns="45710" rIns="91418" bIns="45710">
            <a:noAutofit/>
          </a:bodyPr>
          <a:lstStyle/>
          <a:p>
            <a:endParaRPr lang="zh-CN" altLang="en-US" sz="800" dirty="0">
              <a:latin typeface="Arial" panose="020B0604020202020204"/>
            </a:endParaRPr>
          </a:p>
        </p:txBody>
      </p:sp>
      <p:sp>
        <p:nvSpPr>
          <p:cNvPr id="4" name="灯片编号占位符 3"/>
          <p:cNvSpPr>
            <a:spLocks noGrp="1"/>
          </p:cNvSpPr>
          <p:nvPr>
            <p:ph type="sldNum" sz="quarter" idx="10"/>
          </p:nvPr>
        </p:nvSpPr>
        <p:spPr>
          <a:xfrm>
            <a:off x="5797567" y="6743279"/>
            <a:ext cx="4434679" cy="354908"/>
          </a:xfrm>
          <a:prstGeom prst="rect">
            <a:avLst/>
          </a:prstGeom>
        </p:spPr>
        <p:txBody>
          <a:bodyPr lIns="91418" tIns="45710" rIns="91418" bIns="45710"/>
          <a:lstStyle/>
          <a:p>
            <a:pPr>
              <a:buClr>
                <a:prstClr val="white"/>
              </a:buClr>
              <a:defRPr/>
            </a:pPr>
            <a:fld id="{64B7874A-3DD7-4108-AE22-00F827D3692F}" type="slidenum">
              <a:rPr lang="zh-CN" altLang="en-US" smtClean="0">
                <a:solidFill>
                  <a:prstClr val="black"/>
                </a:solidFill>
                <a:latin typeface="Arial" panose="020B0604020202020204"/>
              </a:rPr>
            </a:fld>
            <a:endParaRPr lang="en-US" altLang="zh-CN" dirty="0">
              <a:solidFill>
                <a:prstClr val="black"/>
              </a:solidFill>
              <a:latin typeface="Arial" panose="020B0604020202020204"/>
            </a:endParaRPr>
          </a:p>
        </p:txBody>
      </p:sp>
      <p:sp>
        <p:nvSpPr>
          <p:cNvPr id="5" name="日期占位符 4"/>
          <p:cNvSpPr>
            <a:spLocks noGrp="1"/>
          </p:cNvSpPr>
          <p:nvPr>
            <p:ph type="dt" idx="11"/>
          </p:nvPr>
        </p:nvSpPr>
        <p:spPr>
          <a:xfrm>
            <a:off x="5797567" y="20"/>
            <a:ext cx="4434679" cy="354908"/>
          </a:xfrm>
          <a:prstGeom prst="rect">
            <a:avLst/>
          </a:prstGeom>
        </p:spPr>
        <p:txBody>
          <a:bodyPr lIns="91418" tIns="45710" rIns="91418" bIns="45710"/>
          <a:lstStyle/>
          <a:p>
            <a:pPr>
              <a:buClr>
                <a:prstClr val="white"/>
              </a:buClr>
              <a:defRPr/>
            </a:pPr>
            <a:fld id="{38A39D5E-B6DE-41B3-B9D7-E52C7B8D5D02}"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2"/>
          </p:nvPr>
        </p:nvSpPr>
        <p:spPr>
          <a:xfrm>
            <a:off x="23" y="6743279"/>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3"/>
          </p:nvPr>
        </p:nvSpPr>
        <p:spPr>
          <a:xfrm>
            <a:off x="23" y="20"/>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08338" y="534988"/>
            <a:ext cx="3297237" cy="2473325"/>
          </a:xfrm>
          <a:prstGeom prst="rect">
            <a:avLst/>
          </a:prstGeom>
        </p:spPr>
      </p:sp>
      <p:sp>
        <p:nvSpPr>
          <p:cNvPr id="3" name="备注占位符 2"/>
          <p:cNvSpPr>
            <a:spLocks noGrp="1"/>
          </p:cNvSpPr>
          <p:nvPr>
            <p:ph type="body" idx="1"/>
          </p:nvPr>
        </p:nvSpPr>
        <p:spPr>
          <a:xfrm>
            <a:off x="1009214" y="3170195"/>
            <a:ext cx="8190068" cy="3195024"/>
          </a:xfrm>
          <a:prstGeom prst="rect">
            <a:avLst/>
          </a:prstGeom>
        </p:spPr>
        <p:txBody>
          <a:bodyPr lIns="91418" tIns="45710" rIns="91418" bIns="45710">
            <a:normAutofit/>
          </a:bodyPr>
          <a:lstStyle/>
          <a:p>
            <a:endParaRPr lang="zh-CN" altLang="zh-CN" sz="900" dirty="0">
              <a:latin typeface="Arial" panose="020B0604020202020204"/>
            </a:endParaRPr>
          </a:p>
        </p:txBody>
      </p:sp>
      <p:sp>
        <p:nvSpPr>
          <p:cNvPr id="4" name="灯片编号占位符 3"/>
          <p:cNvSpPr>
            <a:spLocks noGrp="1"/>
          </p:cNvSpPr>
          <p:nvPr>
            <p:ph type="sldNum" sz="quarter" idx="10"/>
          </p:nvPr>
        </p:nvSpPr>
        <p:spPr>
          <a:xfrm>
            <a:off x="5797567" y="6743279"/>
            <a:ext cx="4434679" cy="354908"/>
          </a:xfrm>
          <a:prstGeom prst="rect">
            <a:avLst/>
          </a:prstGeom>
        </p:spPr>
        <p:txBody>
          <a:bodyPr lIns="91418" tIns="45710" rIns="91418" bIns="45710"/>
          <a:lstStyle/>
          <a:p>
            <a:pPr>
              <a:buClr>
                <a:prstClr val="white"/>
              </a:buClr>
              <a:defRPr/>
            </a:pPr>
            <a:fld id="{64B7874A-3DD7-4108-AE22-00F827D3692F}" type="slidenum">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5" name="日期占位符 4"/>
          <p:cNvSpPr>
            <a:spLocks noGrp="1"/>
          </p:cNvSpPr>
          <p:nvPr>
            <p:ph type="dt" idx="11"/>
          </p:nvPr>
        </p:nvSpPr>
        <p:spPr>
          <a:xfrm>
            <a:off x="5797567" y="20"/>
            <a:ext cx="4434679" cy="354908"/>
          </a:xfrm>
          <a:prstGeom prst="rect">
            <a:avLst/>
          </a:prstGeom>
        </p:spPr>
        <p:txBody>
          <a:bodyPr lIns="91418" tIns="45710" rIns="91418" bIns="45710"/>
          <a:lstStyle/>
          <a:p>
            <a:pPr>
              <a:buClr>
                <a:prstClr val="white"/>
              </a:buClr>
              <a:defRPr/>
            </a:pPr>
            <a:fld id="{9C1F9823-B8EC-4AB8-ADC7-2CE77D41FC40}"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2"/>
          </p:nvPr>
        </p:nvSpPr>
        <p:spPr>
          <a:xfrm>
            <a:off x="23" y="6743279"/>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3"/>
          </p:nvPr>
        </p:nvSpPr>
        <p:spPr>
          <a:xfrm>
            <a:off x="23" y="20"/>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519488" y="887413"/>
            <a:ext cx="3195637" cy="2395537"/>
          </a:xfrm>
          <a:prstGeom prst="rect">
            <a:avLst/>
          </a:prstGeom>
          <a:noFill/>
          <a:ln w="12700">
            <a:solidFill>
              <a:prstClr val="black"/>
            </a:solidFill>
          </a:ln>
        </p:spPr>
      </p:sp>
      <p:sp>
        <p:nvSpPr>
          <p:cNvPr id="3" name="备注占位符 2"/>
          <p:cNvSpPr>
            <a:spLocks noGrp="1"/>
          </p:cNvSpPr>
          <p:nvPr>
            <p:ph type="body" idx="1"/>
          </p:nvPr>
        </p:nvSpPr>
        <p:spPr>
          <a:xfrm>
            <a:off x="1023938" y="3416300"/>
            <a:ext cx="8186737" cy="2795588"/>
          </a:xfrm>
          <a:prstGeom prst="rect">
            <a:avLst/>
          </a:prstGeom>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1" name="ObjectBox24" descr="&lt;tags&gt;&lt;tag n=&quot;BulletInfo&quot; v=&quot;Standard&quot; /&gt;&lt;tag n=&quot;Format&quot; v=&quot;1&quot; /&gt;&lt;/tags&gt;" hidden="1"/>
          <p:cNvSpPr>
            <a:spLocks noGrp="1"/>
          </p:cNvSpPr>
          <p:nvPr>
            <p:ph sz="quarter" idx="5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3" name="ObjectBox23" descr="&lt;tags&gt;&lt;tag n=&quot;BulletInfo&quot; v=&quot;Standard&quot; /&gt;&lt;tag n=&quot;Format&quot; v=&quot;1&quot; /&gt;&lt;/tags&gt;" hidden="1"/>
          <p:cNvSpPr>
            <a:spLocks noGrp="1"/>
          </p:cNvSpPr>
          <p:nvPr>
            <p:ph sz="quarter" idx="5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5" name="ObjectBox22" descr="&lt;tags&gt;&lt;tag n=&quot;BulletInfo&quot; v=&quot;Standard&quot; /&gt;&lt;tag n=&quot;Format&quot; v=&quot;1&quot; /&gt;&lt;/tags&gt;" hidden="1"/>
          <p:cNvSpPr>
            <a:spLocks noGrp="1"/>
          </p:cNvSpPr>
          <p:nvPr>
            <p:ph sz="quarter" idx="5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7" name="ObjectBox21" descr="&lt;tags&gt;&lt;tag n=&quot;BulletInfo&quot; v=&quot;Standard&quot; /&gt;&lt;tag n=&quot;Format&quot; v=&quot;1&quot; /&gt;&lt;/tags&gt;" hidden="1"/>
          <p:cNvSpPr>
            <a:spLocks noGrp="1"/>
          </p:cNvSpPr>
          <p:nvPr>
            <p:ph sz="quarter" idx="5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9" name="ObjectBox20" descr="&lt;tags&gt;&lt;tag n=&quot;BulletInfo&quot; v=&quot;Standard&quot; /&gt;&lt;tag n=&quot;Format&quot; v=&quot;1&quot; /&gt;&lt;/tags&gt;" hidden="1"/>
          <p:cNvSpPr>
            <a:spLocks noGrp="1"/>
          </p:cNvSpPr>
          <p:nvPr>
            <p:ph sz="quarter" idx="5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1" name="ObjectBox19" descr="&lt;tags&gt;&lt;tag n=&quot;BulletInfo&quot; v=&quot;Standard&quot; /&gt;&lt;tag n=&quot;Format&quot; v=&quot;1&quot; /&gt;&lt;/tags&gt;" hidden="1"/>
          <p:cNvSpPr>
            <a:spLocks noGrp="1"/>
          </p:cNvSpPr>
          <p:nvPr>
            <p:ph sz="quarter" idx="6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3" name="ObjectBox18" descr="&lt;tags&gt;&lt;tag n=&quot;BulletInfo&quot; v=&quot;Standard&quot; /&gt;&lt;tag n=&quot;Format&quot; v=&quot;1&quot; /&gt;&lt;/tags&gt;" hidden="1"/>
          <p:cNvSpPr>
            <a:spLocks noGrp="1"/>
          </p:cNvSpPr>
          <p:nvPr>
            <p:ph sz="quarter" idx="6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5" name="ObjectBox17" descr="&lt;tags&gt;&lt;tag n=&quot;BulletInfo&quot; v=&quot;Standard&quot; /&gt;&lt;tag n=&quot;Format&quot; v=&quot;1&quot; /&gt;&lt;/tags&gt;" hidden="1"/>
          <p:cNvSpPr>
            <a:spLocks noGrp="1"/>
          </p:cNvSpPr>
          <p:nvPr>
            <p:ph sz="quarter" idx="6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6" name="ObjectBox16" descr="&lt;tags&gt;&lt;tag n=&quot;BulletInfo&quot; v=&quot;Standard&quot; /&gt;&lt;tag n=&quot;Format&quot; v=&quot;1&quot; /&gt;&lt;/tags&gt;" hidden="1"/>
          <p:cNvSpPr>
            <a:spLocks noGrp="1"/>
          </p:cNvSpPr>
          <p:nvPr>
            <p:ph sz="quarter" idx="3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8" name="ObjectBox15" descr="&lt;tags&gt;&lt;tag n=&quot;BulletInfo&quot; v=&quot;Standard&quot; /&gt;&lt;tag n=&quot;Format&quot; v=&quot;1&quot; /&gt;&lt;/tags&gt;" hidden="1"/>
          <p:cNvSpPr>
            <a:spLocks noGrp="1"/>
          </p:cNvSpPr>
          <p:nvPr>
            <p:ph sz="quarter" idx="4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1" name="ObjectBox14" descr="&lt;tags&gt;&lt;tag n=&quot;BulletInfo&quot; v=&quot;Standard&quot; /&gt;&lt;tag n=&quot;Format&quot; v=&quot;1&quot; /&gt;&lt;/tags&gt;" hidden="1"/>
          <p:cNvSpPr>
            <a:spLocks noGrp="1"/>
          </p:cNvSpPr>
          <p:nvPr>
            <p:ph sz="quarter" idx="4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3" name="ObjectBox13" descr="&lt;tags&gt;&lt;tag n=&quot;BulletInfo&quot; v=&quot;Standard&quot; /&gt;&lt;tag n=&quot;Format&quot; v=&quot;1&quot; /&gt;&lt;/tags&gt;" hidden="1"/>
          <p:cNvSpPr>
            <a:spLocks noGrp="1"/>
          </p:cNvSpPr>
          <p:nvPr>
            <p:ph sz="quarter" idx="4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5" name="ObjectBox12" descr="&lt;tags&gt;&lt;tag n=&quot;BulletInfo&quot; v=&quot;Standard&quot; /&gt;&lt;tag n=&quot;Format&quot; v=&quot;1&quot; /&gt;&lt;/tags&gt;" hidden="1"/>
          <p:cNvSpPr>
            <a:spLocks noGrp="1"/>
          </p:cNvSpPr>
          <p:nvPr>
            <p:ph sz="quarter" idx="3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7" name="ObjectBox11" descr="&lt;tags&gt;&lt;tag n=&quot;BulletInfo&quot; v=&quot;Standard&quot; /&gt;&lt;tag n=&quot;Format&quot; v=&quot;1&quot; /&gt;&lt;/tags&gt;" hidden="1"/>
          <p:cNvSpPr>
            <a:spLocks noGrp="1"/>
          </p:cNvSpPr>
          <p:nvPr>
            <p:ph sz="quarter" idx="3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9" name="ObjectBox10" descr="&lt;tags&gt;&lt;tag n=&quot;BulletInfo&quot; v=&quot;Standard&quot; /&gt;&lt;tag n=&quot;Format&quot; v=&quot;1&quot; /&gt;&lt;/tags&gt;" hidden="1"/>
          <p:cNvSpPr>
            <a:spLocks noGrp="1"/>
          </p:cNvSpPr>
          <p:nvPr>
            <p:ph sz="quarter" idx="3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1" name="ObjectBox9" descr="&lt;tags&gt;&lt;tag n=&quot;BulletInfo&quot; v=&quot;Standard&quot; /&gt;&lt;tag n=&quot;Format&quot; v=&quot;1&quot; /&gt;&lt;/tags&gt;" hidden="1"/>
          <p:cNvSpPr>
            <a:spLocks noGrp="1"/>
          </p:cNvSpPr>
          <p:nvPr>
            <p:ph sz="quarter" idx="2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3" name="ObjectBox8" descr="&lt;tags&gt;&lt;tag n=&quot;BulletInfo&quot; v=&quot;Standard&quot; /&gt;&lt;tag n=&quot;Format&quot; v=&quot;1&quot; /&gt;&lt;/tags&gt;" hidden="1"/>
          <p:cNvSpPr>
            <a:spLocks noGrp="1"/>
          </p:cNvSpPr>
          <p:nvPr>
            <p:ph sz="quarter" idx="24"/>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5" name="ObjectBox7" descr="&lt;tags&gt;&lt;tag n=&quot;BulletInfo&quot; v=&quot;Standard&quot; /&gt;&lt;tag n=&quot;Format&quot; v=&quot;1&quot; /&gt;&lt;/tags&gt;" hidden="1"/>
          <p:cNvSpPr>
            <a:spLocks noGrp="1"/>
          </p:cNvSpPr>
          <p:nvPr>
            <p:ph sz="quarter" idx="1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7" name="ObjectBox6" descr="&lt;tags&gt;&lt;tag n=&quot;BulletInfo&quot; v=&quot;Standard&quot; /&gt;&lt;tag n=&quot;Format&quot; v=&quot;1&quot; /&gt;&lt;/tags&gt;" hidden="1"/>
          <p:cNvSpPr>
            <a:spLocks noGrp="1"/>
          </p:cNvSpPr>
          <p:nvPr>
            <p:ph sz="quarter" idx="2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9" name="ObjectBox5" descr="&lt;tags&gt;&lt;tag n=&quot;BulletInfo&quot; v=&quot;Standard&quot; /&gt;&lt;tag n=&quot;Format&quot; v=&quot;1&quot; /&gt;&lt;/tags&gt;" hidden="1"/>
          <p:cNvSpPr>
            <a:spLocks noGrp="1"/>
          </p:cNvSpPr>
          <p:nvPr>
            <p:ph sz="quarter" idx="2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1" name="ObjectBox4" descr="&lt;tags&gt;&lt;tag n=&quot;BulletInfo&quot; v=&quot;Standard&quot; /&gt;&lt;tag n=&quot;Format&quot; v=&quot;1&quot; /&gt;&lt;/tags&gt;" hidden="1"/>
          <p:cNvSpPr>
            <a:spLocks noGrp="1"/>
          </p:cNvSpPr>
          <p:nvPr>
            <p:ph sz="quarter" idx="1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3" name="ObjectBox3" descr="&lt;tags&gt;&lt;tag n=&quot;BulletInfo&quot; v=&quot;Standard&quot; /&gt;&lt;tag n=&quot;Format&quot; v=&quot;1&quot; /&gt;&lt;/tags&gt;" hidden="1"/>
          <p:cNvSpPr>
            <a:spLocks noGrp="1"/>
          </p:cNvSpPr>
          <p:nvPr>
            <p:ph sz="quarter" idx="2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5" name="ObjectBox2" descr="&lt;tags&gt;&lt;tag n=&quot;BulletInfo&quot; v=&quot;Standard&quot; /&gt;&lt;tag n=&quot;Format&quot; v=&quot;1&quot; /&gt;&lt;/tags&gt;" hidden="1"/>
          <p:cNvSpPr>
            <a:spLocks noGrp="1"/>
          </p:cNvSpPr>
          <p:nvPr>
            <p:ph sz="quarter" idx="22"/>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7" name="ObjectBox1" descr="&lt;tags&gt;&lt;tag n=&quot;BulletInfo&quot; v=&quot;Standard&quot; /&gt;&lt;tag n=&quot;Format&quot; v=&quot;1&quot; /&gt;&lt;/tags&gt;" hidden="1"/>
          <p:cNvSpPr>
            <a:spLocks noGrp="1"/>
          </p:cNvSpPr>
          <p:nvPr>
            <p:ph sz="quarter" idx="4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9" name="SlideNumber"/>
          <p:cNvSpPr>
            <a:spLocks noGrp="1" noChangeArrowheads="1"/>
          </p:cNvSpPr>
          <p:nvPr>
            <p:ph type="sldNum" sz="quarter" idx="4"/>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fld>
            <a:endParaRPr lang="en-US" noProof="1"/>
          </a:p>
        </p:txBody>
      </p:sp>
      <p:sp>
        <p:nvSpPr>
          <p:cNvPr id="5" name="MessageStatement"/>
          <p:cNvSpPr>
            <a:spLocks noGrp="1" noChangeArrowheads="1"/>
          </p:cNvSpPr>
          <p:nvPr>
            <p:ph type="subTitle" idx="1" hasCustomPrompt="1"/>
          </p:nvPr>
        </p:nvSpPr>
        <p:spPr>
          <a:xfrm>
            <a:off x="449999" y="5731200"/>
            <a:ext cx="8236801" cy="298800"/>
          </a:xfrm>
          <a:solidFill>
            <a:schemeClr val="tx2"/>
          </a:solidFill>
          <a:ln w="6350">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spAutoFit/>
          </a:bodyPr>
          <a:lstStyle>
            <a:lvl1pPr>
              <a:defRPr lang="en-US" noProof="0" dirty="0" smtClean="0">
                <a:solidFill>
                  <a:schemeClr val="bg1"/>
                </a:solidFill>
                <a:latin typeface="+mn-lt"/>
                <a:ea typeface="+mn-ea"/>
                <a:cs typeface="+mn-cs"/>
              </a:defRPr>
            </a:lvl1pPr>
          </a:lstStyle>
          <a:p>
            <a:pPr lvl="0"/>
            <a:r>
              <a:rPr lang="en-US" noProof="0" dirty="0"/>
              <a:t>Message statement</a:t>
            </a:r>
            <a:endParaRPr lang="en-US" noProof="0" dirty="0"/>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
        <p:nvSpPr>
          <p:cNvPr id="15" name="Disclaimers" descr="AQAAAAAQACS+XARKMWtGp1OGRKGy8JO9KJ/nqbTqRc5t06mHA47GbYsXaBpGElfIwpebY6EfO4ZBArUGMrr/ygpAg+gCMPovoF6IX4w15+Vn+FUyMEN4iJlXZDZBANm8omg8pR59chMvyJGIMUjWSDYeBvhW02L96V7UaeS7wk+EIlxulmUaRJGEAnGRsmdLKnvRGO8ET68HD7x0e8kFYM1zL8a06WTRMALJSk8g6loRpfQL69tkmFqM43wkuzQrPJBu5piz4wHCKjYRrqST+LgwQlnhbLPpirlp/jvNPb+wRt9nfhpJDqD6/HfP2yCKZsuaquv4foLDaMVc3HlpiBkuZ9ctNociMfXeOL/oU20yduHVR4HmcyDyk+Ww4Kze2gVyKznC3bpfDhEJL3BENaHyqCHLG2ul7vRKf7FKqoJsAubVhedWcuTlGLCXCQrS9VuVRDCxlJDsRgLU9bOfrzTT9EbGD07mCFG9/0EhIynsaLfl+/Yg/QWpjniUB97k4so0bqgQdMkEWyVuiV6/4dP4UeWereQsxaI4XbY2MdbSEOCuYNDdqVzbZZmbHcLHjApQNnuhiNd/N/8DrAVZk5V2TUPe2CsWmUPjWv8U4S0Ky0Y5p4HcQMslw1kZx482E2jMhFBSR9wE/HDLwOQ1M6/jFPv3L+r/2cSj0kVfEB3qne5dnKwWepoaYcCi6JxK42N35o9ed7cOAM8MMKpF2fuYdEwb4R2kT/exOAE+0+jAUnvc5E2zzEYL6vXAspECqnws8U46IpszvFDyQTVwcauE2h6iM9TYf+wpLys0jjZz9hW1JyBcMAQTc6eDtpS7MzLTawgEMki3F5hGgApsnaUb9PBprNFI0hQt7ysL7zFVZbjaM1J/xLagV+G4mDg39neLJtPdD9HNGTJ/BJS/nXlUaYEk9d3kIwyeJWgLFK9KdAmXO14m2U3HuUSFUqUB8x1i/0BthkMV9FH3423YtSA/bPlM8Ck3pXHJEkXNLuwOy6iBoCYVwTUiyx4aTnJjKVtHjhkL/H5o9otQ4DKYFMU2U+XsHiZJtM/3wf6lv/WbKlqnfgyHC2WlFPFV73TDS3rdXztS+YYUxWZGpJHKTpgzBFJogAAO8ExrSrRd7CHTLU/8AbAUi5poEDslTOplDw1z9IrQrnrgukVOS5GvnIWQAyZdoM4uuRXfIVAIuXzw2/sjBMW89/vkSQYdoDAyuXnPCROA+CxiuxG2VBXJYYR/bpqGCjZ2KTJmXy5Am62Sx3sJ09fsjVSdXRZLRkghprrrOT8YMmvEd4wrkzX8cI27krQY048ZxxwUghe0UISb92p4WD+satNZinh6zxXdgSC1j83nFMlDIh4rYg1WS5r2iko7FBl+YQU0CULb2sizpCgZpp3985xiPthoCZzZNpVTDaA2h3wg9Ao0esfzWR8Mx402BZd+RJdX66KL5HvGezdbEtgV0tUWIFgLW627BeEtmLm3IBuE06Q3L60PqvMc9eONdeiu2BdK/8d6mIfUnfFdzlOfGLS5QqvD0xJ711WNpsyccY/GxoSikiYKFEj5KibCsIvZ7mQwXu5/mu3fvIsW/j3sL8E3Ga1lpvR+iQ4CZEOXPVFHyQSMF2mFdGsqc0LoLxGvV34tcogvfxyBNoCMlZ46P5HZNXJpKBdSXMSJUIkRY1gMS0SyA7oRPgnydt6qwNPjyirol9rCZ13W9QfMTjD8oa0V5/IcknU1g4lIfoUnIUiPU6cVWc5MXNm+kVvkHkJRjEA5/pyX2zVMhXBIe97X/2DTqgpGgDtkPpZd91htx4G0erbNay4abLsDm2EGIYNUpPpaF7Xdj08XZx96DbBEhybxuo7cjYlQLsU7p+KgiINgfHNlMQ52/tuI5Njkteng/TcivvjULB1hFK6LLTsZbG0lk5yTUT6fDsa1LlHeYJgfD62rtuhcpFMXqu6VoYNb8SEVtxTlXGmGzfTqPgB43XZ15nHn5irghJOhAaiBPYVJatpDbUD5fS3TxHcqJC8DpmeQdNw5VtE2Lh8i0nFEYnWcgvA4LQDq+YVW2OUBJ6nNZrM+9RsPKzIf2tmL1HO+XhynNWRYCkepEL3f1d2Jc2JUeIpqwdXv4hwSt8X7cQbV0ip3lxKq4pF2h70tV6p3AtIfe3kXbOltpCe7pnj/Yf2okyIv3omuAhrCV09Te9LR3y9ALMRIiGlIcuZNABJ1CWuN3y+3UilqYgse14WOajqoe6UhtrA4i55e5/9dZHWslPqBXlITO6iQjXJ/lzT28eO0awjQoZHkdbBRXSPwDnRPCOW+Bj+K+OfQrTyO0NNFeLqrduqAy9BQjPLEPCAbUwkpSKHNAZVa7MW3lVHz8Q7NUOFcQ2w2YQX9uw0GJ32CZtpeF4KGx8SQMezEVAvVZtaGamO6q7j4x9b8cKY4PuLjh7tYUFK0pJa7XrmPlPBBukE2LBGyGkBrZ72T7oQhKnRt+WnaTha3jz0ThTBP/SRTv+azdoCoV5qNcoDYzQblImvFhUS7MRcnP7M3ext1RxSShUSW8H/h6/9E7GMPuRNcWLJlRby3NK2gUgtrqkMg8b33xQa+g0Z+Z2AIvTB71SBQwsK/w73Qq7TVQK8oZqsU39Sjw9z9NYPC0fS0f79vuN48JEs8mmelKLIz4iJiJb2Yn3Bx4bpLGt/1HHxznYx1atdZotGcjpa2pwiMVvXHNJsV8Af0WlxwTgRYqGA/u8v08xadZZfyhtx6Xagfq9GqGqI5VOb9WtYrDaGzFUk32aHTP/aQWU17GvyB1T1YzjUgS0KW0wT/2ydpYYYY2/5zTikGKfvSOvgOci1J5hBhwEXKS2M/+273DnOuIHhG1UcyjcItbXQSD7rp9swpPRTbMmpI0IggzyY1LyxYlJem8bi4UR0QV7/o4BBeMuOLOl3xHHk6I0n0FUCYge56BYXhFEEB6ZGKPb3cFl4MY9DkbQkASbihV5n/dq1t7QSqmRWCm7VMmdMZ5H7h97I47I0YSk+7fo2tt9On/JZ7I68aRMVG7cmo9ipshikYgR9OXaYBZvm0kw0wA7Al/BPCx/C1ilZP1TbCll82XzwYztTmdje4YLlKw0WpRTsqEy2QQWqO+Jo3k8UJhMhWdosB49XqQiyr0XVZVqC+EHZ2126qU1Ap1syYVg8F7ytzkugtiiT0TcW/sUrorgtxXsA7HqTd36GpKzUdXv+pk432hE4fB1j79JLFsOGSILrl7UucmPqGQCnrjToflSzPb2SYy64WO8+Neq2L8Ih7UHHsPhtZ3dNaLgmFsvnLaE0nnPVUtLtPA7qMblVeAi2cvYCEe0o1P6cUvQz6RqXQwGuwvBG24R7OVZvMfKR/RNz2yHNQz7meVUsqsilWgofWj6UWqHSWqS/OaN8izhcunURVzwTHlHupVwPAmGjshMMe7PGxixM3RgA9RIIqvdmeOtjqfTqQx8RePyJu6MwWCEF+DmOTlvEPlnnkp3Q1yZ3AUjX0RnvaOop7Sugd6ivlRvgO2fWdSzT1tQXcOcq8qgL6x47JAJxRkS7f2AbEbBsqGawla+7aLLrGR48wgiK8lZ5mE0/zZGswFVqGGFFaw+zTNTniqbQzOB7zioCC1J0BHwVkL6l2GBHsgtCklwx5x4vTnYJGsyKzHPxh9+QIXCXhOSeTL0wCc1yODIuI/+7S572V8eKmHTbCN8+sa5SWwkop4vv9VqSGz15idGvpe2EexhM17lzlHmcFqL7c6SNRKZekagFJigNoVfrRSvCFa3xUtcz4rEFCwCH4QO69C60OQ/oDOyN/fG1uIe85keN8MbiUTQ/b91X2WpjGjj8xP6oHIDo1IC7JUlI3RLw2BvyPCZBuIblJ2aSlEwv/39Yglv1G2yOwc2hJY5jW89Q+aGrhcX8js3Zh4r4j1QCgkvNg+xtcPeNhnGm38xbyDePhq2uJ7R0H7YfAygjiYgKIwrHos7kkwRbtLOKlnCsj4WDpdURUhj5p6AHSHRjrTqAL5+0eLJLRtaIQzmN+lz5lMZbvm65m/AqXeNYG4MQl7+NmhqYW5IhiwR51MtTVFFzB4M7nxo7DgsislZqOnLSlFGbDV7GD9wUiU2NZAXIBP4xa1V0DOC2DK2B7WwmxXk+pfWWyc1iAND51D74YkGgdh0l4Yq9L/W8aBykBHHjwi+28ued6lq/0CBv1GRlkIMYVPCuQTJ/yoGMuJZqZwX1Az+VxGH8X6dilQ7w5KrVFLFSIUSFRZNXrtZjaWiOCe1ngEr44KM5N8VPUJsLHEijzGzKsJ2LdZ0OX5fcKWYhlXbpUWXyjJzEWgkJsfaBYaSWl+7yULkpEW2fcSXWaFGTTNMuN"/>
          <p:cNvSpPr txBox="1">
            <a:spLocks noChangeArrowheads="1"/>
          </p:cNvSpPr>
          <p:nvPr userDrawn="1">
            <p:custDataLst>
              <p:tags r:id="rId2"/>
            </p:custDataLst>
          </p:nvPr>
        </p:nvSpPr>
        <p:spPr bwMode="auto">
          <a:xfrm>
            <a:off x="457200" y="457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19150" rIns="0" bIns="0">
            <a:noAutofit/>
          </a:bodyPr>
          <a:lstStyle>
            <a:lvl1pPr algn="l" eaLnBrk="0" hangingPunct="0">
              <a:defRPr sz="2400">
                <a:solidFill>
                  <a:schemeClr val="tx1"/>
                </a:solidFill>
                <a:latin typeface="Credit Suisse Type Light" panose="020B0303040503020204" pitchFamily="34" charset="0"/>
              </a:defRPr>
            </a:lvl1pPr>
            <a:lvl2pPr marL="1905" algn="l" eaLnBrk="0" hangingPunct="0">
              <a:defRPr sz="2400">
                <a:solidFill>
                  <a:schemeClr val="tx1"/>
                </a:solidFill>
                <a:latin typeface="Credit Suisse Type Light" panose="020B0303040503020204" pitchFamily="34" charset="0"/>
              </a:defRPr>
            </a:lvl2pPr>
            <a:lvl3pPr marL="3175" algn="l" eaLnBrk="0" hangingPunct="0">
              <a:defRPr sz="2400">
                <a:solidFill>
                  <a:schemeClr val="tx1"/>
                </a:solidFill>
                <a:latin typeface="Credit Suisse Type Light" panose="020B0303040503020204" pitchFamily="34" charset="0"/>
              </a:defRPr>
            </a:lvl3pPr>
            <a:lvl4pPr marL="5080" algn="l" eaLnBrk="0" hangingPunct="0">
              <a:defRPr sz="2400">
                <a:solidFill>
                  <a:schemeClr val="tx1"/>
                </a:solidFill>
                <a:latin typeface="Credit Suisse Type Light" panose="020B0303040503020204" pitchFamily="34" charset="0"/>
              </a:defRPr>
            </a:lvl4pPr>
            <a:lvl5pPr marL="6350" algn="l" eaLnBrk="0" hangingPunct="0">
              <a:defRPr sz="2400">
                <a:solidFill>
                  <a:schemeClr val="tx1"/>
                </a:solidFill>
                <a:latin typeface="Credit Suisse Type Light" panose="020B0303040503020204" pitchFamily="34" charset="0"/>
              </a:defRPr>
            </a:lvl5pPr>
            <a:lvl6pPr marL="463550" eaLnBrk="0" fontAlgn="base" hangingPunct="0">
              <a:spcBef>
                <a:spcPct val="0"/>
              </a:spcBef>
              <a:spcAft>
                <a:spcPct val="0"/>
              </a:spcAft>
              <a:defRPr sz="2400">
                <a:solidFill>
                  <a:schemeClr val="tx1"/>
                </a:solidFill>
                <a:latin typeface="Credit Suisse Type Light" panose="020B0303040503020204" pitchFamily="34" charset="0"/>
              </a:defRPr>
            </a:lvl6pPr>
            <a:lvl7pPr marL="920750" eaLnBrk="0" fontAlgn="base" hangingPunct="0">
              <a:spcBef>
                <a:spcPct val="0"/>
              </a:spcBef>
              <a:spcAft>
                <a:spcPct val="0"/>
              </a:spcAft>
              <a:defRPr sz="2400">
                <a:solidFill>
                  <a:schemeClr val="tx1"/>
                </a:solidFill>
                <a:latin typeface="Credit Suisse Type Light" panose="020B0303040503020204" pitchFamily="34" charset="0"/>
              </a:defRPr>
            </a:lvl7pPr>
            <a:lvl8pPr marL="1377950" eaLnBrk="0" fontAlgn="base" hangingPunct="0">
              <a:spcBef>
                <a:spcPct val="0"/>
              </a:spcBef>
              <a:spcAft>
                <a:spcPct val="0"/>
              </a:spcAft>
              <a:defRPr sz="2400">
                <a:solidFill>
                  <a:schemeClr val="tx1"/>
                </a:solidFill>
                <a:latin typeface="Credit Suisse Type Light" panose="020B0303040503020204" pitchFamily="34" charset="0"/>
              </a:defRPr>
            </a:lvl8pPr>
            <a:lvl9pPr marL="1835150" eaLnBrk="0" fontAlgn="base" hangingPunct="0">
              <a:spcBef>
                <a:spcPct val="0"/>
              </a:spcBef>
              <a:spcAft>
                <a:spcPct val="0"/>
              </a:spcAft>
              <a:defRPr sz="2400">
                <a:solidFill>
                  <a:schemeClr val="tx1"/>
                </a:solidFill>
                <a:latin typeface="Credit Suisse Type Light" panose="020B0303040503020204" pitchFamily="34" charset="0"/>
              </a:defRPr>
            </a:lvl9pPr>
          </a:lstStyle>
          <a:p>
            <a:pPr eaLnBrk="1" hangingPunct="1">
              <a:spcBef>
                <a:spcPct val="0"/>
              </a:spcBef>
              <a:spcAft>
                <a:spcPts val="1000"/>
              </a:spcAft>
              <a:buClrTx/>
            </a:pPr>
            <a:r>
              <a:rPr lang="zh-CN" altLang="en-US" sz="1000" noProof="1">
                <a:latin typeface="+mn-lt"/>
                <a:ea typeface="+mn-ea"/>
                <a:cs typeface="+mn-cs"/>
              </a:rPr>
              <a:t>瑞信不提供任何税务建议。此处所含的与美国联邦税法相关的任何税务陈述并非旨在为任何纳税人为了达到逃避任何处罚之目的而使用，且任何纳税人不得为达到逃避任何处罚之目的而使用前述税务陈述。此处所含的任何此类陈述旨在为与该陈述有关的交易或事项的营销或推广提供支持。每一位纳税人应向独立税务顾问据纳税人的具体情况寻求税务建议。</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由瑞士信贷</a:t>
            </a:r>
            <a:r>
              <a:rPr lang="en-US" altLang="zh-CN" sz="1000" noProof="1">
                <a:latin typeface="+mn-lt"/>
                <a:ea typeface="+mn-ea"/>
                <a:cs typeface="+mn-cs"/>
              </a:rPr>
              <a:t>(“</a:t>
            </a:r>
            <a:r>
              <a:rPr lang="zh-CN" altLang="en-US" sz="1000" noProof="1">
                <a:latin typeface="+mn-lt"/>
                <a:ea typeface="+mn-ea"/>
                <a:cs typeface="+mn-cs"/>
              </a:rPr>
              <a:t>瑞信”</a:t>
            </a:r>
            <a:r>
              <a:rPr lang="en-US" altLang="zh-CN" sz="1000" noProof="1">
                <a:latin typeface="+mn-lt"/>
                <a:ea typeface="+mn-ea"/>
                <a:cs typeface="+mn-cs"/>
              </a:rPr>
              <a:t>)</a:t>
            </a:r>
            <a:r>
              <a:rPr lang="zh-CN" altLang="en-US" sz="1000" noProof="1">
                <a:latin typeface="+mn-lt"/>
                <a:ea typeface="+mn-ea"/>
                <a:cs typeface="+mn-cs"/>
              </a:rPr>
              <a:t>就实际或潜在的委托或聘任向贵方提供本数据，除与瑞信的书面协议具体规定的目的之外，不得为其它任何目的而使用或依赖本数据。此外，除非瑞信以书面形式同意，否则，本资料不得全部或部分地披露、或概述或摘录。准备本数据的信息系从贵方、或贵方的代表、或从公开管道获得。瑞信不承担对该类信息进行独立审核的责任，并且依赖于该信息在所有主要方面均完整和准确。如果该信息包含由贵公司的管理层和或其它潜在交易参与方准备的、审核的、或经过讨论的、或从公开管道获得的有关未来财务业绩的估计或预测</a:t>
            </a:r>
            <a:r>
              <a:rPr lang="en-US" altLang="zh-CN" sz="1000" noProof="1">
                <a:latin typeface="+mn-lt"/>
                <a:ea typeface="+mn-ea"/>
                <a:cs typeface="+mn-cs"/>
              </a:rPr>
              <a:t>(</a:t>
            </a:r>
            <a:r>
              <a:rPr lang="zh-CN" altLang="en-US" sz="1000" noProof="1">
                <a:latin typeface="+mn-lt"/>
                <a:ea typeface="+mn-ea"/>
                <a:cs typeface="+mn-cs"/>
              </a:rPr>
              <a:t>包括对潜在成本节约和增效效应的估计</a:t>
            </a:r>
            <a:r>
              <a:rPr lang="en-US" altLang="zh-CN" sz="1000" noProof="1">
                <a:latin typeface="+mn-lt"/>
                <a:ea typeface="+mn-ea"/>
                <a:cs typeface="+mn-cs"/>
              </a:rPr>
              <a:t>) </a:t>
            </a:r>
            <a:r>
              <a:rPr lang="zh-CN" altLang="en-US" sz="1000" noProof="1">
                <a:latin typeface="+mn-lt"/>
                <a:ea typeface="+mn-ea"/>
                <a:cs typeface="+mn-cs"/>
              </a:rPr>
              <a:t>，我们假定该等估计和预测是该等管理层在当时可作出的最佳估计和判断的基础上合理准备的</a:t>
            </a:r>
            <a:r>
              <a:rPr lang="en-US" altLang="zh-CN" sz="1000" noProof="1">
                <a:latin typeface="+mn-lt"/>
                <a:ea typeface="+mn-ea"/>
                <a:cs typeface="+mn-cs"/>
              </a:rPr>
              <a:t>(</a:t>
            </a:r>
            <a:r>
              <a:rPr lang="zh-CN" altLang="en-US" sz="1000" noProof="1">
                <a:latin typeface="+mn-lt"/>
                <a:ea typeface="+mn-ea"/>
                <a:cs typeface="+mn-cs"/>
              </a:rPr>
              <a:t>或，如果估计和预测系从公开管道获得，其代表合理的估计</a:t>
            </a:r>
            <a:r>
              <a:rPr lang="en-US" altLang="zh-CN" sz="1000" noProof="1">
                <a:latin typeface="+mn-lt"/>
                <a:ea typeface="+mn-ea"/>
                <a:cs typeface="+mn-cs"/>
              </a:rPr>
              <a:t>)</a:t>
            </a:r>
            <a:r>
              <a:rPr lang="zh-CN" altLang="en-US" sz="1000" noProof="1">
                <a:latin typeface="+mn-lt"/>
                <a:ea typeface="+mn-ea"/>
                <a:cs typeface="+mn-cs"/>
              </a:rPr>
              <a:t>。本数据旨在由贵公司熟悉业务和事务的专业人员使用，且瑞信不承担对本数据进行更新或修正的义务。此处所含信息均不构成任何税务、会计或法律建议。贵公司</a:t>
            </a:r>
            <a:r>
              <a:rPr lang="en-US" altLang="zh-CN" sz="1000" noProof="1">
                <a:latin typeface="+mn-lt"/>
                <a:ea typeface="+mn-ea"/>
                <a:cs typeface="+mn-cs"/>
              </a:rPr>
              <a:t>(</a:t>
            </a:r>
            <a:r>
              <a:rPr lang="zh-CN" altLang="en-US" sz="1000" noProof="1">
                <a:latin typeface="+mn-lt"/>
                <a:ea typeface="+mn-ea"/>
                <a:cs typeface="+mn-cs"/>
              </a:rPr>
              <a:t>及贵公司的每位员工、代表或其它代理人</a:t>
            </a:r>
            <a:r>
              <a:rPr lang="en-US" altLang="zh-CN" sz="1000" noProof="1">
                <a:latin typeface="+mn-lt"/>
                <a:ea typeface="+mn-ea"/>
                <a:cs typeface="+mn-cs"/>
              </a:rPr>
              <a:t>)</a:t>
            </a:r>
            <a:r>
              <a:rPr lang="zh-CN" altLang="en-US" sz="1000" noProof="1">
                <a:latin typeface="+mn-lt"/>
                <a:ea typeface="+mn-ea"/>
                <a:cs typeface="+mn-cs"/>
              </a:rPr>
              <a:t>可以向任何及所有人毫无保留地披露向贵公司提供的本数据及任何形式的全部数据</a:t>
            </a:r>
            <a:r>
              <a:rPr lang="en-US" altLang="zh-CN" sz="1000" noProof="1">
                <a:latin typeface="+mn-lt"/>
                <a:ea typeface="+mn-ea"/>
                <a:cs typeface="+mn-cs"/>
              </a:rPr>
              <a:t>(</a:t>
            </a:r>
            <a:r>
              <a:rPr lang="zh-CN" altLang="en-US" sz="1000" noProof="1">
                <a:latin typeface="+mn-lt"/>
                <a:ea typeface="+mn-ea"/>
                <a:cs typeface="+mn-cs"/>
              </a:rPr>
              <a:t>包托意见或其它税务分析</a:t>
            </a:r>
            <a:r>
              <a:rPr lang="en-US" altLang="zh-CN" sz="1000" noProof="1">
                <a:latin typeface="+mn-lt"/>
                <a:ea typeface="+mn-ea"/>
                <a:cs typeface="+mn-cs"/>
              </a:rPr>
              <a:t>)</a:t>
            </a:r>
            <a:r>
              <a:rPr lang="zh-CN" altLang="en-US" sz="1000" noProof="1">
                <a:latin typeface="+mn-lt"/>
                <a:ea typeface="+mn-ea"/>
                <a:cs typeface="+mn-cs"/>
              </a:rPr>
              <a:t>中涉及的交易的税务处理和税务结构。出于此目的，一项交易的税务处理指的是与交易有关的旨在或所要求的按美国联邦所得税法进行的税务处理，一项交易的税务结构指的是与理解该交易旨在或所要求的按美国联邦所得税法进行税务处理有关的任何事实。</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本材料由瑞士信贷银行股份有限公司</a:t>
            </a:r>
            <a:r>
              <a:rPr lang="en-US" altLang="zh-CN" sz="1000" noProof="1">
                <a:latin typeface="+mn-lt"/>
                <a:ea typeface="+mn-ea"/>
                <a:cs typeface="+mn-cs"/>
              </a:rPr>
              <a:t>(Credit Suisse AG</a:t>
            </a:r>
            <a:r>
              <a:rPr lang="zh-CN" altLang="en-US" sz="1000" noProof="1">
                <a:latin typeface="+mn-lt"/>
                <a:ea typeface="+mn-ea"/>
                <a:cs typeface="+mn-cs"/>
              </a:rPr>
              <a:t>的中文译名）</a:t>
            </a:r>
            <a:r>
              <a:rPr lang="en-US" altLang="zh-CN" sz="1000" noProof="1">
                <a:latin typeface="+mn-lt"/>
                <a:ea typeface="+mn-ea"/>
                <a:cs typeface="+mn-cs"/>
              </a:rPr>
              <a:t>(“</a:t>
            </a:r>
            <a:r>
              <a:rPr lang="zh-CN" altLang="en-US" sz="1000" noProof="1">
                <a:latin typeface="+mn-lt"/>
                <a:ea typeface="+mn-ea"/>
                <a:cs typeface="+mn-cs"/>
              </a:rPr>
              <a:t>瑞信”</a:t>
            </a:r>
            <a:r>
              <a:rPr lang="en-US" altLang="zh-CN" sz="1000" noProof="1">
                <a:latin typeface="+mn-lt"/>
                <a:ea typeface="+mn-ea"/>
                <a:cs typeface="+mn-cs"/>
              </a:rPr>
              <a:t>)</a:t>
            </a:r>
            <a:r>
              <a:rPr lang="zh-CN" altLang="en-US" sz="1000" noProof="1">
                <a:latin typeface="+mn-lt"/>
                <a:ea typeface="+mn-ea"/>
                <a:cs typeface="+mn-cs"/>
              </a:rPr>
              <a:t>及其关联公司编制，仅供瑞信使用。此处所反映或包括的任何信息、或在相关材料或随后的交易中使用的任何信息可能会由瑞信及其关联公司、以及瑞信、及其联公司和代理人位于各地区的员工在诚信原则下共同使用。</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瑞信已采纳了旨在保持其研究分析师之独立性的政策和指南。瑞信的政策禁止员工直接或间接发布有利的研究评级或特定的价格目标、或提出调整研究评级或价格目标作为获取业务或其它补偿的对价或诱因。瑞信的政策禁止研究分析师从所参与的投资银行交易中获得补偿。</a:t>
            </a:r>
            <a:endParaRPr lang="en-US" sz="1000" noProof="1">
              <a:latin typeface="+mn-lt"/>
              <a:ea typeface="+mn-ea"/>
              <a:cs typeface="+mn-cs"/>
            </a:endParaRPr>
          </a:p>
        </p:txBody>
      </p:sp>
      <p:sp>
        <p:nvSpPr>
          <p:cNvPr id="16" name="DisclaimerCopyright"/>
          <p:cNvSpPr txBox="1"/>
          <p:nvPr userDrawn="1"/>
        </p:nvSpPr>
        <p:spPr>
          <a:xfrm>
            <a:off x="5594350" y="6681788"/>
            <a:ext cx="3102804" cy="176211"/>
          </a:xfrm>
          <a:prstGeom prst="rect">
            <a:avLst/>
          </a:prstGeom>
          <a:solidFill>
            <a:srgbClr val="FFFFFF"/>
          </a:solidFill>
          <a:ln>
            <a:noFill/>
          </a:ln>
          <a:effectLst/>
        </p:spPr>
        <p:txBody>
          <a:bodyPr vert="horz" wrap="square" lIns="0" tIns="0" rIns="0" bIns="0" numCol="1" anchor="t" anchorCtr="0" compatLnSpc="1">
            <a:noAutofit/>
          </a:bodyPr>
          <a:lstStyle>
            <a:lvl1pPr marL="0" lvl="0" indent="0" algn="r" defTabSz="728980" eaLnBrk="1" latinLnBrk="0" hangingPunct="1">
              <a:buClr>
                <a:srgbClr val="FFFFFF"/>
              </a:buClr>
              <a:buFont typeface="Arial" panose="020B0604020202020204" pitchFamily="34" charset="0"/>
              <a:buNone/>
              <a:tabLst>
                <a:tab pos="4286250" algn="l"/>
              </a:tabLst>
              <a:defRPr sz="600" b="0" baseline="0"/>
            </a:lvl1pPr>
            <a:lvl2pPr marL="0" indent="0" algn="l" defTabSz="914400" eaLnBrk="1" latinLnBrk="0" hangingPunct="1">
              <a:spcBef>
                <a:spcPts val="605"/>
              </a:spcBef>
              <a:buFont typeface="Arial" panose="020B0604020202020204" pitchFamily="34" charset="0"/>
              <a:buNone/>
            </a:lvl2pPr>
            <a:lvl3pPr marL="230505" indent="-226695" algn="l" defTabSz="914400" eaLnBrk="1" latinLnBrk="0" hangingPunct="1">
              <a:spcBef>
                <a:spcPts val="0"/>
              </a:spcBef>
              <a:buClr>
                <a:schemeClr val="accent4"/>
              </a:buClr>
              <a:buSzPct val="80000"/>
              <a:buFont typeface="Wingdings" panose="05000000000000000000" pitchFamily="2" charset="2"/>
              <a:buChar char=""/>
            </a:lvl3pPr>
            <a:lvl4pPr marL="467995" indent="-237490" algn="l" defTabSz="914400" eaLnBrk="1" latinLnBrk="0" hangingPunct="1">
              <a:spcBef>
                <a:spcPts val="0"/>
              </a:spcBef>
              <a:buClr>
                <a:schemeClr val="tx1"/>
              </a:buClr>
              <a:buFont typeface="Credit Suisse Type Light" panose="020B0303040503020204" pitchFamily="34" charset="0"/>
              <a:buChar char="−"/>
            </a:lvl4pPr>
            <a:lvl5pPr marL="705485" indent="-237490" algn="l" defTabSz="914400" eaLnBrk="1" latinLnBrk="0" hangingPunct="1">
              <a:spcBef>
                <a:spcPts val="0"/>
              </a:spcBef>
              <a:buClr>
                <a:schemeClr val="tx1"/>
              </a:buClr>
              <a:buFont typeface="Credit Suisse Type Light" panose="020B0303040503020204" pitchFamily="34" charset="0"/>
              <a:buChar cha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lvl="0"/>
            <a:r>
              <a:rPr lang="en-GB">
                <a:solidFill>
                  <a:schemeClr val="tx1"/>
                </a:solidFill>
                <a:latin typeface="+mn-lt"/>
              </a:rPr>
              <a:t>Copyright © 2017 Credit Suisse Group AG and/or its affiliates. All rights reserved</a:t>
            </a:r>
            <a:r>
              <a:rPr lang="en-GB" dirty="0">
                <a:solidFill>
                  <a:schemeClr val="tx1"/>
                </a:solidFill>
                <a:latin typeface="+mn-lt"/>
              </a:rPr>
              <a:t>.</a:t>
            </a:r>
            <a:endParaRPr lang="en-US" dirty="0">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
        <p:nvSpPr>
          <p:cNvPr id="2" name="DisclaimerCopyright"/>
          <p:cNvSpPr txBox="1"/>
          <p:nvPr userDrawn="1"/>
        </p:nvSpPr>
        <p:spPr>
          <a:xfrm>
            <a:off x="5594350" y="6681788"/>
            <a:ext cx="3102804" cy="176211"/>
          </a:xfrm>
          <a:prstGeom prst="rect">
            <a:avLst/>
          </a:prstGeom>
          <a:solidFill>
            <a:srgbClr val="FFFFFF"/>
          </a:solidFill>
          <a:ln>
            <a:noFill/>
          </a:ln>
          <a:effectLst/>
        </p:spPr>
        <p:txBody>
          <a:bodyPr vert="horz" wrap="square" lIns="0" tIns="0" rIns="0" bIns="0" numCol="1" anchor="t" anchorCtr="0" compatLnSpc="1">
            <a:noAutofit/>
          </a:bodyPr>
          <a:lstStyle>
            <a:lvl1pPr marL="0" lvl="0" indent="0" algn="r" defTabSz="728980" eaLnBrk="1" latinLnBrk="0" hangingPunct="1">
              <a:buClr>
                <a:srgbClr val="FFFFFF"/>
              </a:buClr>
              <a:buFont typeface="Arial" panose="020B0604020202020204" pitchFamily="34" charset="0"/>
              <a:buNone/>
              <a:tabLst>
                <a:tab pos="4286250" algn="l"/>
              </a:tabLst>
              <a:defRPr sz="600" b="0" baseline="0"/>
            </a:lvl1pPr>
            <a:lvl2pPr marL="0" indent="0" algn="l" defTabSz="914400" eaLnBrk="1" latinLnBrk="0" hangingPunct="1">
              <a:spcBef>
                <a:spcPts val="605"/>
              </a:spcBef>
              <a:buFont typeface="Arial" panose="020B0604020202020204" pitchFamily="34" charset="0"/>
              <a:buNone/>
            </a:lvl2pPr>
            <a:lvl3pPr marL="230505" indent="-226695" algn="l" defTabSz="914400" eaLnBrk="1" latinLnBrk="0" hangingPunct="1">
              <a:spcBef>
                <a:spcPts val="0"/>
              </a:spcBef>
              <a:buClr>
                <a:schemeClr val="accent4"/>
              </a:buClr>
              <a:buSzPct val="80000"/>
              <a:buFont typeface="Wingdings" panose="05000000000000000000" pitchFamily="2" charset="2"/>
              <a:buChar char=""/>
            </a:lvl3pPr>
            <a:lvl4pPr marL="467995" indent="-237490" algn="l" defTabSz="914400" eaLnBrk="1" latinLnBrk="0" hangingPunct="1">
              <a:spcBef>
                <a:spcPts val="0"/>
              </a:spcBef>
              <a:buClr>
                <a:schemeClr val="tx1"/>
              </a:buClr>
              <a:buFont typeface="Credit Suisse Type Light" panose="020B0303040503020204" pitchFamily="34" charset="0"/>
              <a:buChar char="−"/>
            </a:lvl4pPr>
            <a:lvl5pPr marL="705485" indent="-237490" algn="l" defTabSz="914400" eaLnBrk="1" latinLnBrk="0" hangingPunct="1">
              <a:spcBef>
                <a:spcPts val="0"/>
              </a:spcBef>
              <a:buClr>
                <a:schemeClr val="tx1"/>
              </a:buClr>
              <a:buFont typeface="Credit Suisse Type Light" panose="020B0303040503020204" pitchFamily="34" charset="0"/>
              <a:buChar cha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lvl="0"/>
            <a:r>
              <a:rPr lang="en-GB">
                <a:solidFill>
                  <a:schemeClr val="tx1"/>
                </a:solidFill>
                <a:latin typeface="+mn-lt"/>
              </a:rPr>
              <a:t>Copyright © 2017 Credit Suisse Group AG and/or its affiliates. All rights reserved</a:t>
            </a:r>
            <a:r>
              <a:rPr lang="en-GB" dirty="0">
                <a:solidFill>
                  <a:schemeClr val="tx1"/>
                </a:solidFill>
                <a:latin typeface="+mn-lt"/>
              </a:rPr>
              <a:t>.</a:t>
            </a:r>
            <a:endParaRPr lang="en-US" dirty="0">
              <a:solidFill>
                <a:schemeClr val="tx1"/>
              </a:solidFill>
              <a:latin typeface="+mn-lt"/>
            </a:endParaRPr>
          </a:p>
        </p:txBody>
      </p:sp>
      <p:sp>
        <p:nvSpPr>
          <p:cNvPr id="15" name="Disclaimers" descr="AQAAAAAQAMp0jk8oOG5OpVylsZaB5f0y3RDsXx0xJOiddIeLAZNqcJborsTjbqjEF2gGCFc2wu64z2Skg4KSP4jNz5a2zZBHHJjaD3FQ1Riln0jhffu0lMB/PZV0W/KKNAivzfj7x+NMrVvFEJ4ZnGMivnfiJR4AeZwoWuFWnLhv2XPC7AA0HvpimF0XW4oSPL7iw952SvnPA7FT6N9Kguu0HCkBLgBle4RzPg9H/rl8LC4tJle/bopU0neiPkpNLkiVESgB83LWeI+miTZH1g6xGCx2q5pQnTLFk4eT264MMuGNnYJa60J0Nrllqtfwv8hcg4Vw3yxCtlDJj1Txw0dOMGlDV3Dl9GklYGLp5axMYcRVHi3erPhTHyBcZsHUBxRtgBe90lTxtIaguCMegOqJozrxEabPZorJ4iDCFaPPwTqi1b3NWRZpgxMXIC/yfqXJBZnCjS9YVrFZstpTE2dydVrkzAhONzI9UCsgwNYsGZZg4fwKs4NPAkjQkrYRlYofjxqm4KuNOFvqbJbaJ2QqkLjDogJPzkrHunEDF5Bm0ZDAK7V4LD0fpvETiVn3UIcC7cDzM6EsNVWlCSHsSaQBcytzFS9GuRf31Dnvrbzyrhm9FQOwVLU2GymAmqH7kqbAmMS/pFW2EEB+Q/6Tn6KTEvrrA/oeIixw7nQCI8iJxVvV8SXboqZqatDSZmQ0UAi46cEA5si02i+3sGAS+ampXlFWr7EEJhrZ6vMhV+N1XrG8SEsMMiR2l7x7cGSEipCKrGpVB5OgQeRW3aa0nhlLkyh7s2k+BavbIc8SPPLB4tLaxknS0pOKnKUFpm7uEmmSrKOkipJxv0Nl2lwFGkR3bQJV8pG7lux+DiHDdMOPX6di9H96cHxJEnwbCIC5tV36BshBSGd8x9DBEP7QI7/7bxCtN/i8qRjRpfJtnjdoZeMOCnMOIIdC7RVVI4TBKFPTy6Y2IsUBnZtI8DjytERNTIUZp1xCehNfOcMOmJkjugero7faqWPALqTlJwrzDRJW9d80tGTxwqmb+EjxE+gzgp1xEuV15Umq9wVRroDj9kVyF7MQrNJvB7g9lPuDVgnD5xoShSZWv2Z1GfmQLaYBSsV7sCoHXdK3Tn6lV/p8OvyTpE0B5omJP4aPVSA66+J+gk9HIeVKrFIdNGiThe7oI0ldZ0rtFquNWj3/kEHcyzYL3XUCkgQe+4yzfM/mrToptuwPvuC7Zg2StRD4mmVgxyUjosEl86aOKrM8aVqdHTvG7V0fRUVeDJEMfNzkJgLmqJB58WSZcm5wyrBxLPNSvyXzPL//hSKS+jU4/RBsMar5n2UtHXcgkyqSkRFlFlbNfVJqfw8CQ9KF/+L3G56+0Ri7SOuppvwSiaLQi27gBdJU85K2/B5ywaaAVV1zGK0fmB1Bz9vtZrjbY/w0cfZZAkBU7le/+DQ61INcqw1QDfLCiNaKQ0RMIpC6A1dzBPNpJb7tEc9KLbw/QL41mTUwsjF8Zj3GRZesrYRyOcgCLN7XCZBuCFhMcI/bNUwvzPQ1Pg6MRY+oc5DtDwGhfNLvBCXx6Rtnp42+Q6dS1Il8IAG/LXZ6COUUnE8B6C+2y8BQt/4TSqiR+kOV9AwMjSGYShqXoiNq1Um6pF/aIQ5x//dMHsOOL8k2zA24vtwO1B/Yknes/TdRBPBbcAyEBzhP6LQeP43L3521LrntIPnYvNQGbXhVsHALJ7L27GP/sYBv7P9Es/VDqREFtwzN4uZGjXI4j52wqSFKHYOgVNbtbHSAySPxP3UENuxkOfns8CRMMcArrlL9luYrhp0LPzrPGnL2JiXQLCjW3xGumu5LwjJEEic8xCRKzTxOD1FT/3BItRxIOoMb+5EBe0V2UJ318xVRy3ikTYHLdCXnf5n8nbxIcGhIONip6As0nJn6j2c/AhHnYeHzFZaQzxJMpf39w5HlRo45/+7t9b7EeoBNeZYociMlV40PF+IBF0ABjVUlFn0+f3TuDBJYmOrBaXdBC464wmU2rvv1KjHXIjSBDBELMNjtB939Yf1lxtC6LL9Niy5q0rZT1KOtPsmbd7Y1GLUzUgLn4sHdhNIsLuiMLvo4BhZfe8QciqQCQ7543Oz88yvTJEc6ZTwi4CQ/pAA5vHEio9HU3FL2Lt5N9O1TpQ9IhYYLsQBxsR59qW+2ii9hUsDgSUd8RGFDYGLT4yX3W2TRdBnNN/YmhnBeKgQWgYYZOdpeGT7a1aqv9WSx2M46CGN6wdtQwSbrqMgJMQa55MaLW7m64Vbr+EgxGan/mFBUXckaY1XIJiaaflDm97o2sxQHMaYldpfoonMb1qfpUdzy6QQyYqVrxFOE8qBu00WogtbLQKz3EkMN5wqjX5HYKFA7A5IqrhViOggRT55kqKc0f2zwC3dKnwhgoNKFVy5k/pm+YrgxZkM9uBQ2E9+IHXjtse81conhLByTRSDeiENWZOwRSyhY6g5CcIN/opU2hzaSqachH+4Pc7988ySwIhF+TLg4jGK/q8dX7OZkqYSLkUNrWlroZU4jERmBV0jj4adWea0ZH9weOld3cmRovsLyNHt+C2DtXu83i4o2LD8QNRa8eiObpskasd0jM7WNZ2g/OsJUhSqffXuh7OpTzJG6uMB2O4a+IoshMQevOIcZpgFqbUhj3PDslAjXYg/90hz0PiXm8dPhTs4+Ol4y0qEAUwViRWCmM8s1GkDH3HqwR8pZNnZQi9smiAuqQQXYFEgbJgzF3juI/iZ7FYcuyJWpyP+zmkvQ0h1wtaMhFvlyPwMPPovsuN/pYjtyi6SvDeMZMeu08f0iDrLwlClS0kGthF8vNXIedhdXSgiaJLYO0D7YNhz92AnOWhh7YoE+Ap+RJK8MARcnGz5z4XqOoHS3qEE9TdUGHhvtx7DsuuqptcYNlvPCmyfujbmS1K9HWzhZ+Yio6Cz39ulUm6s7mYTfQiV7C7DFmn57RZi5UViR4EolmyOlalO8Is8UoMZ2XDQU/1lj7WexxQ94BfLPWDHLhTgQXmOobrOE82Vz9fs7fXRsImzWRDcHfwD/OxLiLlpvnmtjAc2bGjUGCDH2LkC28lVbW2bp/ALCWrUzaLL+FdXnyfyIKTbKUMp/rowEfygYPG9OctsIci5Us3QJjtHVTVP5U9b2QnhPI/5JZAfrnmlojd1QrZHxlD6c7XvOoFgb7GH7HiAE7MunMj444/RtvOjJ8JRWLEa6MmTn6fFtcYJjt2jGf5WcK2m3PTPqbH2LPAPU3+u5myGIQ03AbV7qUnT64cfq2A4fVpv/0yh77434lfvwj7OBWim0zSTgxI5+/BsQHF+Ekw6dv9PaKiK17D0rV/mdyHootvNI3OmcySf3pnMx2/WT3W7vei+CrL9ddsPEBmyUSnotNsEAlmVlBfFj+z11Y4gtI388b3W+XFNmWBgeWRRRGdttzGFCROuu44av79CuNZOVV8w2CPjJjA0oH8kU1i3aASO5IGFlyHlCXiYk+amQuBhX0fxi7lWaMypbE0XHvmr2v9TY33PjcXHG3OTk8tLZofyGB9G1pu1cYMCGewVp1hMpFs6Sw66dYydls0teKhoO32w5CrGNgQXPNIYz5jdIJ9SMqfXsQK09hNNdjBTCcdNKGAM0UgJh+3P2rIYqP+WJ6drj8jc3yCGDIxnGQvE/sINxns+CUksrrlEL7MCa9+O2aUBd2RsqxwbTfJzhv3NlE9KwDsZA6KJwciuxOnLgaRsEGdmJ/1Ol0dcZVT6cBiUHPu/ntGOasqeBGHQqzFgT6ZweF2h82tVkilqkG0fI5/M28gJPmKqb5+6T+S+yRVEJmDqYALX6C3hyReS6vKtDHbV+kzRLYyk/QhhdmlpsTLvNv7UEu6TVdH4kXFyVfMIHdc0XpeX5e7JvQNwbwXFX6zvGtxpnU+8AumGTpP685zefSg3r+wNx+nGKYhj5khFn/4U4R9fgmAZAIdSO3/yckCE3mhlwxcVCYJmzM66FzF0TcHBkB0nNtm/ODyfEIr0hNMtNE7jPNFatODW6AQ0JjNy1L+7kNRJEYNHr3GKNlPBL0IBmmXVhCPZ6cMxRbFvutaCY8hciPRN80sTpngk5sqOwf7gWLCRukGq3rA079IFHB0iaNTtr9KxuMhooQfaKJ6u2Hvno/hA4LTC/y+TITt05XIOeuaK2go4F9usBBQR9l+lLFtQ6b8olenDtFD7vuCJHWL+jDz+UjSIpTs9JWAF5TPYNLDvSGOFTtUcIl9PVLWjNU97ktnzuPb81RujuoMI+IAf4zMLDaXMbS2dJw3/9YlTwOOS15+z9EEaONq5prW87vpCcMjY9ILqOacUBfH0Dbqmkl9HxOFiJiYgmUo9JxOAyrDoqWbcpK7jBUD6Xq2DAqAkfhvBERwNQdTcOBo/gwrn4byQESSAiM0Guldet56rDqliK9CKrszG4AISpNVS56hGoTu81UG0muoX0R8bFSIjqWcSBDtIn0IXippfEY1cozN47uk5DY0Vt2vWZw8NnUToyA2AZvquVkElJQk2Kg/bf61euXSJluQAMnipYyfzEJPJDlsD8HxUfn/zwWlYldSOHSB5g9Kwvj44NH9DlG296JTOH/2YXH1B2nFXCENXKwKK1n0czCmU4bS/WZgg4nitYk4HiEqfg/iKWY35Apelb/16iIOAsBG51clVuQ8S86PpyhH0FcJjJTPPcOc5fEXzbZ01/UI0yIDpZM5Pj+Upy5EmYAowbr566xfA03EQW4EWKX48H6XCvokd0JVHw9SE4RBtUfwXCS2lmVJaGwt7+qBlYALYD1e5KD9y4fzTDLbj+Mfg7uFlHbooWw1rdKPbgcU34XGhptWOQr/XZmlbdHhviQfcCF51obJXdoFUcT7kywIRh7NmGoBF3JJplK5VKwEoIXd55GG3Y/XrYavITtG5/9QZvLzBOV+oG7jZEjqe69INrjpqxGke0FOz6o7zUaSrneCxBhqHHxIQE5YZCOBKB/22O0uR3+FauWxT/E4H/nEXw0OGCAwvwYmXsKm3GXxoFXx6bY4BGI1mdLWS8spMDQVHc7e65vWcYgwM+VzSFOV+rbwqLoUnieKRjPRhDVYNhyRMQlECAwTAxR7dgdlxNTrQZTQvjWKq0AtLcAxQXgnNoaF324jjTVUAQXYQRKBBYFG6FR/FVhh8wiEFFLfquk1HdGhEJ2j2s23zqa9bf1gppl3uD4YlkuLfdTgw="/>
          <p:cNvSpPr txBox="1">
            <a:spLocks noChangeArrowheads="1"/>
          </p:cNvSpPr>
          <p:nvPr userDrawn="1">
            <p:custDataLst>
              <p:tags r:id="rId2"/>
            </p:custDataLst>
          </p:nvPr>
        </p:nvSpPr>
        <p:spPr bwMode="auto">
          <a:xfrm>
            <a:off x="457200" y="457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19150" rIns="0" bIns="0">
            <a:noAutofit/>
          </a:bodyPr>
          <a:lstStyle>
            <a:lvl1pPr algn="l" eaLnBrk="0" hangingPunct="0">
              <a:defRPr sz="2400">
                <a:solidFill>
                  <a:schemeClr val="tx1"/>
                </a:solidFill>
                <a:latin typeface="Credit Suisse Type Light" panose="020B0303040503020204" pitchFamily="34" charset="0"/>
              </a:defRPr>
            </a:lvl1pPr>
            <a:lvl2pPr marL="1905" algn="l" eaLnBrk="0" hangingPunct="0">
              <a:defRPr sz="2400">
                <a:solidFill>
                  <a:schemeClr val="tx1"/>
                </a:solidFill>
                <a:latin typeface="Credit Suisse Type Light" panose="020B0303040503020204" pitchFamily="34" charset="0"/>
              </a:defRPr>
            </a:lvl2pPr>
            <a:lvl3pPr marL="3175" algn="l" eaLnBrk="0" hangingPunct="0">
              <a:defRPr sz="2400">
                <a:solidFill>
                  <a:schemeClr val="tx1"/>
                </a:solidFill>
                <a:latin typeface="Credit Suisse Type Light" panose="020B0303040503020204" pitchFamily="34" charset="0"/>
              </a:defRPr>
            </a:lvl3pPr>
            <a:lvl4pPr marL="5080" algn="l" eaLnBrk="0" hangingPunct="0">
              <a:defRPr sz="2400">
                <a:solidFill>
                  <a:schemeClr val="tx1"/>
                </a:solidFill>
                <a:latin typeface="Credit Suisse Type Light" panose="020B0303040503020204" pitchFamily="34" charset="0"/>
              </a:defRPr>
            </a:lvl4pPr>
            <a:lvl5pPr marL="6350" algn="l" eaLnBrk="0" hangingPunct="0">
              <a:defRPr sz="2400">
                <a:solidFill>
                  <a:schemeClr val="tx1"/>
                </a:solidFill>
                <a:latin typeface="Credit Suisse Type Light" panose="020B0303040503020204" pitchFamily="34" charset="0"/>
              </a:defRPr>
            </a:lvl5pPr>
            <a:lvl6pPr marL="463550" eaLnBrk="0" fontAlgn="base" hangingPunct="0">
              <a:spcBef>
                <a:spcPct val="0"/>
              </a:spcBef>
              <a:spcAft>
                <a:spcPct val="0"/>
              </a:spcAft>
              <a:defRPr sz="2400">
                <a:solidFill>
                  <a:schemeClr val="tx1"/>
                </a:solidFill>
                <a:latin typeface="Credit Suisse Type Light" panose="020B0303040503020204" pitchFamily="34" charset="0"/>
              </a:defRPr>
            </a:lvl6pPr>
            <a:lvl7pPr marL="920750" eaLnBrk="0" fontAlgn="base" hangingPunct="0">
              <a:spcBef>
                <a:spcPct val="0"/>
              </a:spcBef>
              <a:spcAft>
                <a:spcPct val="0"/>
              </a:spcAft>
              <a:defRPr sz="2400">
                <a:solidFill>
                  <a:schemeClr val="tx1"/>
                </a:solidFill>
                <a:latin typeface="Credit Suisse Type Light" panose="020B0303040503020204" pitchFamily="34" charset="0"/>
              </a:defRPr>
            </a:lvl7pPr>
            <a:lvl8pPr marL="1377950" eaLnBrk="0" fontAlgn="base" hangingPunct="0">
              <a:spcBef>
                <a:spcPct val="0"/>
              </a:spcBef>
              <a:spcAft>
                <a:spcPct val="0"/>
              </a:spcAft>
              <a:defRPr sz="2400">
                <a:solidFill>
                  <a:schemeClr val="tx1"/>
                </a:solidFill>
                <a:latin typeface="Credit Suisse Type Light" panose="020B0303040503020204" pitchFamily="34" charset="0"/>
              </a:defRPr>
            </a:lvl8pPr>
            <a:lvl9pPr marL="1835150" eaLnBrk="0" fontAlgn="base" hangingPunct="0">
              <a:spcBef>
                <a:spcPct val="0"/>
              </a:spcBef>
              <a:spcAft>
                <a:spcPct val="0"/>
              </a:spcAft>
              <a:defRPr sz="2400">
                <a:solidFill>
                  <a:schemeClr val="tx1"/>
                </a:solidFill>
                <a:latin typeface="Credit Suisse Type Light" panose="020B0303040503020204" pitchFamily="34" charset="0"/>
              </a:defRPr>
            </a:lvl9pPr>
          </a:lstStyle>
          <a:p>
            <a:pPr eaLnBrk="1" hangingPunct="1">
              <a:spcBef>
                <a:spcPct val="0"/>
              </a:spcBef>
              <a:spcAft>
                <a:spcPts val="1000"/>
              </a:spcAft>
              <a:buClrTx/>
            </a:pPr>
            <a:r>
              <a:rPr lang="en-US" sz="900" noProof="1">
                <a:latin typeface="+mn-lt"/>
                <a:ea typeface="+mn-ea"/>
                <a:cs typeface="+mn-cs"/>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endParaRPr lang="en-US" sz="900" noProof="1">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gray">
          <a:xfrm>
            <a:off x="0" y="1073150"/>
            <a:ext cx="9144000" cy="1965325"/>
          </a:xfrm>
          <a:prstGeom prst="rect">
            <a:avLst/>
          </a:prstGeom>
          <a:gradFill>
            <a:gsLst>
              <a:gs pos="0">
                <a:schemeClr val="bg1">
                  <a:alpha val="90000"/>
                </a:schemeClr>
              </a:gs>
              <a:gs pos="45000">
                <a:srgbClr val="FFFFFF">
                  <a:alpha val="80000"/>
                </a:srgbClr>
              </a:gs>
              <a:gs pos="100000">
                <a:schemeClr val="bg1">
                  <a:alpha val="20000"/>
                </a:schemeClr>
              </a:gs>
            </a:gsLst>
            <a:lin ang="0" scaled="0"/>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latin typeface="+mn-lt"/>
            </a:endParaRPr>
          </a:p>
        </p:txBody>
      </p:sp>
      <p:pic>
        <p:nvPicPr>
          <p:cNvPr id="772223"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hasCustomPrompt="1"/>
          </p:nvPr>
        </p:nvSpPr>
        <p:spPr>
          <a:xfrm>
            <a:off x="449263" y="1963162"/>
            <a:ext cx="8239125" cy="443198"/>
          </a:xfrm>
          <a:extLst>
            <a:ext uri="{91240B29-F687-4F45-9708-019B960494DF}">
              <a14:hiddenLine xmlns:a14="http://schemas.microsoft.com/office/drawing/2010/main" w="9525">
                <a:solidFill>
                  <a:schemeClr val="tx1"/>
                </a:solidFill>
                <a:miter lim="800000"/>
                <a:headEnd/>
                <a:tailEnd/>
              </a14:hiddenLine>
            </a:ext>
          </a:extLst>
        </p:spPr>
        <p:txBody>
          <a:bodyPr tIns="45720" bIns="45720" anchor="b">
            <a:noAutofit/>
          </a:bodyPr>
          <a:lstStyle>
            <a:lvl1pPr>
              <a:defRPr sz="2400">
                <a:latin typeface="+mj-lt"/>
                <a:ea typeface="+mj-ea"/>
              </a:defRPr>
            </a:lvl1pPr>
          </a:lstStyle>
          <a:p>
            <a:pPr lvl="0"/>
            <a:r>
              <a:rPr lang="en-US" noProof="0" dirty="0"/>
              <a:t>Flysheet heading</a:t>
            </a:r>
            <a:endParaRPr lang="en-US" noProof="0" dirty="0"/>
          </a:p>
        </p:txBody>
      </p:sp>
      <p:sp>
        <p:nvSpPr>
          <p:cNvPr id="772106" name="SubTitle" descr="Text Box: Flysheet subheading"/>
          <p:cNvSpPr>
            <a:spLocks noGrp="1" noChangeArrowheads="1"/>
          </p:cNvSpPr>
          <p:nvPr>
            <p:ph type="subTitle" idx="1" hasCustomPrompt="1"/>
          </p:nvPr>
        </p:nvSpPr>
        <p:spPr>
          <a:xfrm>
            <a:off x="449263" y="2428300"/>
            <a:ext cx="8239125" cy="384721"/>
          </a:xfrm>
          <a:extLst>
            <a:ext uri="{91240B29-F687-4F45-9708-019B960494DF}">
              <a14:hiddenLine xmlns:a14="http://schemas.microsoft.com/office/drawing/2010/main" w="9525">
                <a:solidFill>
                  <a:schemeClr val="tx1"/>
                </a:solidFill>
                <a:miter lim="800000"/>
                <a:headEnd/>
                <a:tailEnd/>
              </a14:hiddenLine>
            </a:ext>
          </a:extLst>
        </p:spPr>
        <p:txBody>
          <a:bodyPr tIns="45720" bIns="45720">
            <a:noAutofit/>
          </a:bodyPr>
          <a:lstStyle>
            <a:lvl1pPr>
              <a:defRPr sz="2000" b="0">
                <a:solidFill>
                  <a:schemeClr val="accent2"/>
                </a:solidFill>
                <a:latin typeface="+mj-lt"/>
                <a:ea typeface="+mj-ea"/>
              </a:defRPr>
            </a:lvl1pPr>
          </a:lstStyle>
          <a:p>
            <a:pPr lvl="0"/>
            <a:r>
              <a:rPr lang="en-US" noProof="0" dirty="0"/>
              <a:t>Flysheet subheading</a:t>
            </a:r>
            <a:endParaRPr lang="en-US" noProof="0" dirty="0"/>
          </a:p>
        </p:txBody>
      </p:sp>
      <p:sp>
        <p:nvSpPr>
          <p:cNvPr id="772219"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endParaRPr lang="en-US" sz="1400" noProof="1">
              <a:latin typeface="+mn-lt"/>
              <a:ea typeface="+mn-ea"/>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263" y="1221861"/>
            <a:ext cx="3648075" cy="45453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endParaRPr lang="en-US" sz="1400" noProof="1">
              <a:latin typeface="+mn-lt"/>
              <a:ea typeface="+mn-ea"/>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atin typeface="+mn-lt"/>
              </a:defRPr>
            </a:lvl1pPr>
          </a:lstStyle>
          <a:p>
            <a:fld id="{6ECF057E-9430-444F-93F0-FE493214D2F9}" type="slidenum">
              <a:rPr lang="ja-JP" altLang="en-US" smtClean="0"/>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j-lt"/>
              </a:defRPr>
            </a:lvl1pPr>
          </a:lstStyle>
          <a:p>
            <a:r>
              <a:rPr lang="en-US" dirty="0"/>
              <a:t>Click to edit Master title style</a:t>
            </a:r>
            <a:endParaRPr lang="en-US" dirty="0"/>
          </a:p>
        </p:txBody>
      </p:sp>
      <p:sp>
        <p:nvSpPr>
          <p:cNvPr id="3" name="Slide Number Placeholder 2"/>
          <p:cNvSpPr>
            <a:spLocks noGrp="1"/>
          </p:cNvSpPr>
          <p:nvPr>
            <p:ph type="sldNum" sz="quarter" idx="10"/>
          </p:nvPr>
        </p:nvSpPr>
        <p:spPr>
          <a:xfrm>
            <a:off x="4489058" y="6509454"/>
            <a:ext cx="1755775" cy="357188"/>
          </a:xfrm>
        </p:spPr>
        <p:txBody>
          <a:bodyPr/>
          <a:lstStyle>
            <a:lvl1pPr>
              <a:defRPr>
                <a:latin typeface="+mn-lt"/>
              </a:defRPr>
            </a:lvl1pPr>
          </a:lstStyle>
          <a:p>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Number"/>
          <p:cNvSpPr>
            <a:spLocks noGrp="1" noChangeArrowheads="1"/>
          </p:cNvSpPr>
          <p:nvPr userDrawn="1">
            <p:ph type="sldNum" sz="quarter" idx="4"/>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altLang="zh-CN" noProof="1" smtClean="0"/>
            </a:fld>
            <a:endParaRPr lang="zh-CN" altLang="en-US" noProof="1"/>
          </a:p>
        </p:txBody>
      </p:sp>
      <p:sp>
        <p:nvSpPr>
          <p:cNvPr id="16" name="BasicText" descr="AQAAAAAQAIFJb6LeNQtLoLArFioxiJxi9zsGMKqguGx8v9TGIP2DKsN5hKNEy+7oYDT7f3iYnvFsB6TIo51BlEqFY0gQV5zS/G4eK+kW4Ma2/hXYIyGLVG9fdMQhQzN0LAIAYTui4g=="/>
          <p:cNvSpPr>
            <a:spLocks noGrp="1" noChangeArrowheads="1"/>
          </p:cNvSpPr>
          <p:nvPr userDrawn="1">
            <p:ph type="body" idx="1"/>
          </p:nvPr>
        </p:nvSpPr>
        <p:spPr bwMode="gray">
          <a:xfrm>
            <a:off x="449263" y="990600"/>
            <a:ext cx="8245475"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r>
              <a:rPr lang="en-US" altLang="zh-CN" dirty="0"/>
              <a:t>Subheading</a:t>
            </a:r>
            <a:endParaRPr lang="en-US" altLang="zh-CN" dirty="0"/>
          </a:p>
          <a:p>
            <a:pPr lvl="1"/>
            <a:r>
              <a:rPr lang="en-US" altLang="zh-CN" dirty="0"/>
              <a:t>Basic text</a:t>
            </a:r>
            <a:endParaRPr lang="en-US" altLang="zh-CN" dirty="0"/>
          </a:p>
          <a:p>
            <a:pPr lvl="2"/>
            <a:r>
              <a:rPr lang="en-US" altLang="zh-CN" dirty="0"/>
              <a:t>Bullet level one</a:t>
            </a:r>
            <a:endParaRPr lang="en-US" altLang="zh-CN" dirty="0"/>
          </a:p>
          <a:p>
            <a:pPr lvl="3"/>
            <a:r>
              <a:rPr lang="en-US" altLang="zh-CN" dirty="0"/>
              <a:t>Bullet level two</a:t>
            </a:r>
            <a:endParaRPr lang="en-US" altLang="zh-CN" dirty="0"/>
          </a:p>
          <a:p>
            <a:pPr lvl="4"/>
            <a:r>
              <a:rPr lang="en-US" altLang="zh-CN" dirty="0"/>
              <a:t>Bullet level three</a:t>
            </a:r>
            <a:endParaRPr lang="en-US" altLang="zh-CN" dirty="0"/>
          </a:p>
        </p:txBody>
      </p:sp>
      <p:sp>
        <p:nvSpPr>
          <p:cNvPr id="15" name="Title" descr="Text Box: Title"/>
          <p:cNvSpPr>
            <a:spLocks noGrp="1" noChangeArrowheads="1"/>
          </p:cNvSpPr>
          <p:nvPr userDrawn="1">
            <p:ph type="title"/>
          </p:nvPr>
        </p:nvSpPr>
        <p:spPr bwMode="gray">
          <a:xfrm>
            <a:off x="449263" y="190500"/>
            <a:ext cx="8247888"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spAutoFit/>
          </a:bodyPr>
          <a:lstStyle/>
          <a:p>
            <a:pPr lvl="0"/>
            <a:r>
              <a:rPr lang="en-US" altLang="zh-CN" dirty="0"/>
              <a:t>Title</a:t>
            </a:r>
            <a:endParaRPr lang="en-US" altLang="zh-CN" dirty="0"/>
          </a:p>
        </p:txBody>
      </p:sp>
      <p:sp>
        <p:nvSpPr>
          <p:cNvPr id="49" name="Rounded Rectangle 48"/>
          <p:cNvSpPr/>
          <p:nvPr userDrawn="1"/>
        </p:nvSpPr>
        <p:spPr bwMode="auto">
          <a:xfrm>
            <a:off x="-2169010" y="45947"/>
            <a:ext cx="1895189" cy="6760165"/>
          </a:xfrm>
          <a:prstGeom prst="roundRect">
            <a:avLst>
              <a:gd name="adj" fmla="val 6781"/>
            </a:avLst>
          </a:prstGeom>
          <a:solidFill>
            <a:schemeClr val="tx1">
              <a:lumMod val="50000"/>
              <a:lumOff val="50000"/>
            </a:schemeClr>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lstStyle/>
          <a:p>
            <a:pPr marL="0" marR="0" indent="0" algn="ctr" defTabSz="831215" rtl="0" eaLnBrk="1" fontAlgn="base" latinLnBrk="0" hangingPunct="1">
              <a:lnSpc>
                <a:spcPct val="95000"/>
              </a:lnSpc>
              <a:spcBef>
                <a:spcPct val="0"/>
              </a:spcBef>
              <a:spcAft>
                <a:spcPct val="0"/>
              </a:spcAft>
              <a:buClr>
                <a:schemeClr val="bg1"/>
              </a:buClr>
              <a:buSzTx/>
              <a:buFontTx/>
              <a:buNone/>
              <a:tabLst>
                <a:tab pos="4890770" algn="l"/>
              </a:tabLst>
            </a:pPr>
            <a:endParaRPr kumimoji="0" lang="en-US" sz="800" b="0" i="0" u="none" strike="noStrike" cap="none" normalizeH="0" baseline="0">
              <a:ln>
                <a:noFill/>
              </a:ln>
              <a:solidFill>
                <a:schemeClr val="tx1"/>
              </a:solidFill>
              <a:effectLst/>
              <a:latin typeface="+mn-lt"/>
              <a:ea typeface="+mn-ea"/>
            </a:endParaRPr>
          </a:p>
        </p:txBody>
      </p:sp>
      <p:grpSp>
        <p:nvGrpSpPr>
          <p:cNvPr id="6" name="Group 5"/>
          <p:cNvGrpSpPr/>
          <p:nvPr userDrawn="1"/>
        </p:nvGrpSpPr>
        <p:grpSpPr>
          <a:xfrm>
            <a:off x="-2020724" y="2400137"/>
            <a:ext cx="1570737" cy="2448794"/>
            <a:chOff x="-2020724" y="1853140"/>
            <a:chExt cx="1570737" cy="2448794"/>
          </a:xfrm>
        </p:grpSpPr>
        <p:grpSp>
          <p:nvGrpSpPr>
            <p:cNvPr id="5" name="Group 4"/>
            <p:cNvGrpSpPr/>
            <p:nvPr userDrawn="1"/>
          </p:nvGrpSpPr>
          <p:grpSpPr>
            <a:xfrm>
              <a:off x="-2020724" y="2083912"/>
              <a:ext cx="1570737" cy="2218022"/>
              <a:chOff x="-2020724" y="2083912"/>
              <a:chExt cx="1570737" cy="2218022"/>
            </a:xfrm>
          </p:grpSpPr>
          <p:sp>
            <p:nvSpPr>
              <p:cNvPr id="5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066063"/>
                <a:ext cx="1570737" cy="235871"/>
              </a:xfrm>
              <a:prstGeom prst="rect">
                <a:avLst/>
              </a:prstGeom>
              <a:solidFill>
                <a:srgbClr val="C8C1BC"/>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chemeClr val="tx1"/>
                    </a:solidFill>
                    <a:latin typeface="+mn-lt"/>
                    <a:ea typeface="+mn-ea"/>
                    <a:cs typeface="Arial" panose="020B0604020202020204" pitchFamily="34" charset="0"/>
                  </a:rPr>
                  <a:t>200 193 188</a:t>
                </a:r>
                <a:endParaRPr lang="en-US" altLang="zh-CN" sz="800" b="1" dirty="0">
                  <a:solidFill>
                    <a:schemeClr val="tx1"/>
                  </a:solidFill>
                  <a:latin typeface="+mn-lt"/>
                  <a:ea typeface="+mn-ea"/>
                  <a:cs typeface="Arial" panose="020B0604020202020204" pitchFamily="34" charset="0"/>
                </a:endParaRPr>
              </a:p>
            </p:txBody>
          </p:sp>
          <p:sp>
            <p:nvSpPr>
              <p:cNvPr id="5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3784671"/>
                <a:ext cx="1570737" cy="235871"/>
              </a:xfrm>
              <a:prstGeom prst="rect">
                <a:avLst/>
              </a:prstGeom>
              <a:solidFill>
                <a:srgbClr val="8C8618"/>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chemeClr val="bg1"/>
                    </a:solidFill>
                    <a:latin typeface="+mn-lt"/>
                    <a:ea typeface="+mn-ea"/>
                    <a:cs typeface="Arial" panose="020B0604020202020204" pitchFamily="34" charset="0"/>
                  </a:rPr>
                  <a:t>140 134 24</a:t>
                </a:r>
                <a:endParaRPr lang="en-US" altLang="zh-CN" sz="800" b="1" dirty="0">
                  <a:solidFill>
                    <a:schemeClr val="bg1"/>
                  </a:solidFill>
                  <a:latin typeface="+mn-lt"/>
                  <a:ea typeface="+mn-ea"/>
                  <a:cs typeface="Arial" panose="020B0604020202020204" pitchFamily="34" charset="0"/>
                </a:endParaRPr>
              </a:p>
            </p:txBody>
          </p:sp>
          <p:sp>
            <p:nvSpPr>
              <p:cNvPr id="76" name="Rectangle 189"/>
              <p:cNvSpPr>
                <a:spLocks noChangeArrowheads="1"/>
              </p:cNvSpPr>
              <p:nvPr userDrawn="1"/>
            </p:nvSpPr>
            <p:spPr bwMode="auto">
              <a:xfrm>
                <a:off x="-2020724" y="2649453"/>
                <a:ext cx="1570737" cy="238631"/>
              </a:xfrm>
              <a:prstGeom prst="rect">
                <a:avLst/>
              </a:prstGeom>
              <a:solidFill>
                <a:schemeClr val="accent3"/>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40 82 147</a:t>
                </a:r>
                <a:endParaRPr lang="en-US" altLang="zh-CN" sz="800" b="1" dirty="0">
                  <a:solidFill>
                    <a:schemeClr val="bg1"/>
                  </a:solidFill>
                  <a:latin typeface="+mn-lt"/>
                  <a:ea typeface="+mn-ea"/>
                  <a:cs typeface="Arial" panose="020B0604020202020204" pitchFamily="34" charset="0"/>
                </a:endParaRPr>
              </a:p>
            </p:txBody>
          </p:sp>
          <p:sp>
            <p:nvSpPr>
              <p:cNvPr id="77" name="Rectangle 191"/>
              <p:cNvSpPr>
                <a:spLocks noChangeArrowheads="1"/>
              </p:cNvSpPr>
              <p:nvPr userDrawn="1"/>
            </p:nvSpPr>
            <p:spPr bwMode="auto">
              <a:xfrm>
                <a:off x="-2020724" y="2933603"/>
                <a:ext cx="1570737" cy="238631"/>
              </a:xfrm>
              <a:prstGeom prst="rect">
                <a:avLst/>
              </a:prstGeom>
              <a:solidFill>
                <a:schemeClr val="accent4"/>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TW" sz="800" b="1">
                    <a:solidFill>
                      <a:schemeClr val="bg1"/>
                    </a:solidFill>
                    <a:latin typeface="+mn-lt"/>
                    <a:ea typeface="+mn-ea"/>
                    <a:cs typeface="Arial" panose="020B0604020202020204" pitchFamily="34" charset="0"/>
                  </a:rPr>
                  <a:t>192 170 156</a:t>
                </a:r>
                <a:endParaRPr lang="en-US" altLang="zh-TW" sz="800" b="1" dirty="0">
                  <a:solidFill>
                    <a:schemeClr val="bg1"/>
                  </a:solidFill>
                  <a:latin typeface="+mn-lt"/>
                  <a:ea typeface="+mn-ea"/>
                  <a:cs typeface="Arial" panose="020B0604020202020204" pitchFamily="34" charset="0"/>
                </a:endParaRPr>
              </a:p>
            </p:txBody>
          </p:sp>
          <p:sp>
            <p:nvSpPr>
              <p:cNvPr id="78" name="Rectangle 192"/>
              <p:cNvSpPr>
                <a:spLocks noChangeArrowheads="1"/>
              </p:cNvSpPr>
              <p:nvPr userDrawn="1"/>
            </p:nvSpPr>
            <p:spPr bwMode="auto">
              <a:xfrm>
                <a:off x="-2020724" y="3217752"/>
                <a:ext cx="1570737" cy="237251"/>
              </a:xfrm>
              <a:prstGeom prst="rect">
                <a:avLst/>
              </a:prstGeom>
              <a:solidFill>
                <a:schemeClr val="accent5"/>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91 124 86</a:t>
                </a:r>
                <a:endParaRPr lang="en-US" altLang="zh-CN" sz="800" b="1" dirty="0">
                  <a:solidFill>
                    <a:schemeClr val="bg1"/>
                  </a:solidFill>
                  <a:latin typeface="+mn-lt"/>
                  <a:ea typeface="+mn-ea"/>
                  <a:cs typeface="Arial" panose="020B0604020202020204" pitchFamily="34" charset="0"/>
                </a:endParaRPr>
              </a:p>
            </p:txBody>
          </p:sp>
          <p:sp>
            <p:nvSpPr>
              <p:cNvPr id="79" name="Rectangle 194"/>
              <p:cNvSpPr>
                <a:spLocks noChangeArrowheads="1"/>
              </p:cNvSpPr>
              <p:nvPr userDrawn="1"/>
            </p:nvSpPr>
            <p:spPr bwMode="auto">
              <a:xfrm>
                <a:off x="-2020724" y="3500522"/>
                <a:ext cx="1570737" cy="238630"/>
              </a:xfrm>
              <a:prstGeom prst="rect">
                <a:avLst/>
              </a:prstGeom>
              <a:solidFill>
                <a:schemeClr val="accent6"/>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tx1"/>
                    </a:solidFill>
                    <a:latin typeface="+mn-lt"/>
                    <a:ea typeface="+mn-ea"/>
                    <a:cs typeface="Arial" panose="020B0604020202020204" pitchFamily="34" charset="0"/>
                  </a:rPr>
                  <a:t>217 209 39</a:t>
                </a:r>
                <a:endParaRPr lang="en-US" altLang="zh-CN" sz="800" b="1" dirty="0">
                  <a:solidFill>
                    <a:schemeClr val="tx1"/>
                  </a:solidFill>
                  <a:latin typeface="+mn-lt"/>
                  <a:ea typeface="+mn-ea"/>
                  <a:cs typeface="Arial" panose="020B0604020202020204" pitchFamily="34" charset="0"/>
                </a:endParaRPr>
              </a:p>
            </p:txBody>
          </p:sp>
          <p:sp>
            <p:nvSpPr>
              <p:cNvPr id="8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2368062"/>
                <a:ext cx="1570737" cy="235872"/>
              </a:xfrm>
              <a:prstGeom prst="rect">
                <a:avLst/>
              </a:prstGeom>
              <a:solidFill>
                <a:schemeClr val="accent2"/>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rgbClr val="FFFFFF"/>
                    </a:solidFill>
                    <a:latin typeface="+mn-lt"/>
                    <a:ea typeface="+mn-ea"/>
                    <a:cs typeface="Arial" panose="020B0604020202020204" pitchFamily="34" charset="0"/>
                  </a:rPr>
                  <a:t>137 137 137</a:t>
                </a:r>
                <a:endParaRPr lang="en-US" altLang="zh-CN" sz="800" b="1" dirty="0">
                  <a:solidFill>
                    <a:srgbClr val="FFFFFF"/>
                  </a:solidFill>
                  <a:latin typeface="+mn-lt"/>
                  <a:ea typeface="+mn-ea"/>
                  <a:cs typeface="Arial" panose="020B0604020202020204" pitchFamily="34" charset="0"/>
                </a:endParaRPr>
              </a:p>
            </p:txBody>
          </p:sp>
          <p:sp>
            <p:nvSpPr>
              <p:cNvPr id="81" name="Rectangle 193"/>
              <p:cNvSpPr>
                <a:spLocks noChangeArrowheads="1"/>
              </p:cNvSpPr>
              <p:nvPr userDrawn="1"/>
            </p:nvSpPr>
            <p:spPr bwMode="auto">
              <a:xfrm>
                <a:off x="-2020724" y="2083912"/>
                <a:ext cx="1570737" cy="238631"/>
              </a:xfrm>
              <a:prstGeom prst="rect">
                <a:avLst/>
              </a:prstGeom>
              <a:solidFill>
                <a:schemeClr val="accent1"/>
              </a:solidFill>
              <a:ln w="6350">
                <a:solidFill>
                  <a:schemeClr val="bg1"/>
                </a:solidFill>
                <a:miter lim="800000"/>
              </a:ln>
            </p:spPr>
            <p:txBody>
              <a:bodyPr wrap="none" lIns="548640" tIns="64800" rIns="46800" bIns="64800" anchor="ctr"/>
              <a:lstStyle/>
              <a:p>
                <a:pPr algn="l" defTabSz="831215">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sp>
            <p:nvSpPr>
              <p:cNvPr id="8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066063"/>
                <a:ext cx="332487"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chemeClr val="tx1"/>
                    </a:solidFill>
                    <a:latin typeface="+mn-lt"/>
                    <a:ea typeface="+mn-ea"/>
                    <a:cs typeface="Arial" panose="020B0604020202020204" pitchFamily="34" charset="0"/>
                  </a:rPr>
                  <a:t>A8:</a:t>
                </a:r>
                <a:endParaRPr lang="en-US" altLang="zh-CN" sz="800" b="1" dirty="0">
                  <a:solidFill>
                    <a:schemeClr val="tx1"/>
                  </a:solidFill>
                  <a:latin typeface="+mn-lt"/>
                  <a:ea typeface="+mn-ea"/>
                  <a:cs typeface="Arial" panose="020B0604020202020204" pitchFamily="34" charset="0"/>
                </a:endParaRPr>
              </a:p>
            </p:txBody>
          </p:sp>
          <p:sp>
            <p:nvSpPr>
              <p:cNvPr id="83" name="Rectangle 189"/>
              <p:cNvSpPr>
                <a:spLocks noChangeArrowheads="1"/>
              </p:cNvSpPr>
              <p:nvPr userDrawn="1"/>
            </p:nvSpPr>
            <p:spPr bwMode="auto">
              <a:xfrm>
                <a:off x="-2020724" y="2649453"/>
                <a:ext cx="332487"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bg1"/>
                    </a:solidFill>
                    <a:latin typeface="+mn-lt"/>
                    <a:ea typeface="+mn-ea"/>
                    <a:cs typeface="Arial" panose="020B0604020202020204" pitchFamily="34" charset="0"/>
                  </a:rPr>
                  <a:t>A3:</a:t>
                </a:r>
                <a:endParaRPr lang="en-US" altLang="zh-CN" sz="800" b="1" dirty="0">
                  <a:solidFill>
                    <a:schemeClr val="bg1"/>
                  </a:solidFill>
                  <a:latin typeface="+mn-lt"/>
                  <a:ea typeface="+mn-ea"/>
                  <a:cs typeface="Arial" panose="020B0604020202020204" pitchFamily="34" charset="0"/>
                </a:endParaRPr>
              </a:p>
            </p:txBody>
          </p:sp>
          <p:sp>
            <p:nvSpPr>
              <p:cNvPr id="84" name="Rectangle 191"/>
              <p:cNvSpPr>
                <a:spLocks noChangeArrowheads="1"/>
              </p:cNvSpPr>
              <p:nvPr userDrawn="1"/>
            </p:nvSpPr>
            <p:spPr bwMode="auto">
              <a:xfrm>
                <a:off x="-2020724" y="2933603"/>
                <a:ext cx="332487"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TW" sz="800" b="1" dirty="0">
                    <a:solidFill>
                      <a:schemeClr val="bg1"/>
                    </a:solidFill>
                    <a:latin typeface="+mn-lt"/>
                    <a:ea typeface="+mn-ea"/>
                    <a:cs typeface="Arial" panose="020B0604020202020204" pitchFamily="34" charset="0"/>
                  </a:rPr>
                  <a:t>A4:</a:t>
                </a:r>
                <a:endParaRPr lang="en-US" altLang="zh-TW" sz="800" b="1" dirty="0">
                  <a:solidFill>
                    <a:schemeClr val="bg1"/>
                  </a:solidFill>
                  <a:latin typeface="+mn-lt"/>
                  <a:ea typeface="+mn-ea"/>
                  <a:cs typeface="Arial" panose="020B0604020202020204" pitchFamily="34" charset="0"/>
                </a:endParaRPr>
              </a:p>
            </p:txBody>
          </p:sp>
          <p:sp>
            <p:nvSpPr>
              <p:cNvPr id="85" name="Rectangle 192"/>
              <p:cNvSpPr>
                <a:spLocks noChangeArrowheads="1"/>
              </p:cNvSpPr>
              <p:nvPr userDrawn="1"/>
            </p:nvSpPr>
            <p:spPr bwMode="auto">
              <a:xfrm>
                <a:off x="-2020724" y="3217752"/>
                <a:ext cx="332487" cy="237251"/>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bg1"/>
                    </a:solidFill>
                    <a:latin typeface="+mn-lt"/>
                    <a:ea typeface="+mn-ea"/>
                    <a:cs typeface="Arial" panose="020B0604020202020204" pitchFamily="34" charset="0"/>
                  </a:rPr>
                  <a:t>A5:</a:t>
                </a:r>
                <a:endParaRPr lang="en-US" altLang="zh-CN" sz="800" b="1" dirty="0">
                  <a:solidFill>
                    <a:schemeClr val="bg1"/>
                  </a:solidFill>
                  <a:latin typeface="+mn-lt"/>
                  <a:ea typeface="+mn-ea"/>
                  <a:cs typeface="Arial" panose="020B0604020202020204" pitchFamily="34" charset="0"/>
                </a:endParaRPr>
              </a:p>
            </p:txBody>
          </p:sp>
          <p:sp>
            <p:nvSpPr>
              <p:cNvPr id="86" name="Rectangle 194"/>
              <p:cNvSpPr>
                <a:spLocks noChangeArrowheads="1"/>
              </p:cNvSpPr>
              <p:nvPr userDrawn="1"/>
            </p:nvSpPr>
            <p:spPr bwMode="auto">
              <a:xfrm>
                <a:off x="-2020724" y="3500522"/>
                <a:ext cx="332487" cy="238630"/>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tx1"/>
                    </a:solidFill>
                    <a:latin typeface="+mn-lt"/>
                    <a:ea typeface="+mn-ea"/>
                    <a:cs typeface="Arial" panose="020B0604020202020204" pitchFamily="34" charset="0"/>
                  </a:rPr>
                  <a:t>A6:</a:t>
                </a:r>
                <a:endParaRPr lang="en-US" altLang="zh-CN" sz="800" b="1" dirty="0">
                  <a:solidFill>
                    <a:schemeClr val="tx1"/>
                  </a:solidFill>
                  <a:latin typeface="+mn-lt"/>
                  <a:ea typeface="+mn-ea"/>
                  <a:cs typeface="Arial" panose="020B0604020202020204" pitchFamily="34" charset="0"/>
                </a:endParaRPr>
              </a:p>
            </p:txBody>
          </p:sp>
          <p:sp>
            <p:nvSpPr>
              <p:cNvPr id="8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2368062"/>
                <a:ext cx="332487" cy="235872"/>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rgbClr val="FFFFFF"/>
                    </a:solidFill>
                    <a:latin typeface="+mn-lt"/>
                    <a:ea typeface="+mn-ea"/>
                    <a:cs typeface="Arial" panose="020B0604020202020204" pitchFamily="34" charset="0"/>
                  </a:rPr>
                  <a:t>A2:</a:t>
                </a:r>
                <a:endParaRPr lang="en-US" altLang="zh-CN" sz="800" b="1" dirty="0">
                  <a:solidFill>
                    <a:srgbClr val="FFFFFF"/>
                  </a:solidFill>
                  <a:latin typeface="+mn-lt"/>
                  <a:ea typeface="+mn-ea"/>
                  <a:cs typeface="Arial" panose="020B0604020202020204" pitchFamily="34" charset="0"/>
                </a:endParaRPr>
              </a:p>
            </p:txBody>
          </p:sp>
          <p:sp>
            <p:nvSpPr>
              <p:cNvPr id="88" name="Rectangle 193"/>
              <p:cNvSpPr>
                <a:spLocks noChangeArrowheads="1"/>
              </p:cNvSpPr>
              <p:nvPr userDrawn="1"/>
            </p:nvSpPr>
            <p:spPr bwMode="auto">
              <a:xfrm>
                <a:off x="-2020724" y="2083912"/>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bg1"/>
                    </a:solidFill>
                    <a:latin typeface="+mn-lt"/>
                    <a:ea typeface="+mn-ea"/>
                    <a:cs typeface="Arial" panose="020B0604020202020204" pitchFamily="34" charset="0"/>
                  </a:rPr>
                  <a:t>A1:</a:t>
                </a:r>
                <a:endParaRPr lang="en-US" altLang="zh-CN" sz="800" b="1" dirty="0">
                  <a:solidFill>
                    <a:schemeClr val="bg1"/>
                  </a:solidFill>
                  <a:latin typeface="+mn-lt"/>
                  <a:ea typeface="+mn-ea"/>
                  <a:cs typeface="Arial" panose="020B0604020202020204" pitchFamily="34" charset="0"/>
                </a:endParaRPr>
              </a:p>
            </p:txBody>
          </p:sp>
          <p:sp>
            <p:nvSpPr>
              <p:cNvPr id="8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3784671"/>
                <a:ext cx="332487"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chemeClr val="bg1"/>
                    </a:solidFill>
                    <a:latin typeface="+mn-lt"/>
                    <a:ea typeface="+mn-ea"/>
                    <a:cs typeface="Arial" panose="020B0604020202020204" pitchFamily="34" charset="0"/>
                  </a:rPr>
                  <a:t>A7:</a:t>
                </a:r>
                <a:endParaRPr lang="en-US" altLang="zh-CN" sz="800" b="1" dirty="0">
                  <a:solidFill>
                    <a:schemeClr val="bg1"/>
                  </a:solidFill>
                  <a:latin typeface="+mn-lt"/>
                  <a:ea typeface="+mn-ea"/>
                  <a:cs typeface="Arial" panose="020B0604020202020204" pitchFamily="34" charset="0"/>
                </a:endParaRPr>
              </a:p>
            </p:txBody>
          </p:sp>
        </p:grpSp>
        <p:sp>
          <p:nvSpPr>
            <p:cNvPr id="9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853140"/>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Excel color scheme</a:t>
              </a:r>
              <a:endParaRPr lang="en-US" altLang="zh-CN" sz="800" b="1" dirty="0">
                <a:solidFill>
                  <a:schemeClr val="bg2"/>
                </a:solidFill>
                <a:latin typeface="+mn-lt"/>
                <a:ea typeface="+mn-ea"/>
                <a:cs typeface="Arial" panose="020B0604020202020204" pitchFamily="34" charset="0"/>
              </a:endParaRPr>
            </a:p>
          </p:txBody>
        </p:sp>
      </p:grpSp>
      <p:grpSp>
        <p:nvGrpSpPr>
          <p:cNvPr id="10" name="Group 9"/>
          <p:cNvGrpSpPr/>
          <p:nvPr userDrawn="1"/>
        </p:nvGrpSpPr>
        <p:grpSpPr>
          <a:xfrm>
            <a:off x="-2020724" y="177629"/>
            <a:ext cx="1570737" cy="474503"/>
            <a:chOff x="-2020724" y="177629"/>
            <a:chExt cx="1570737" cy="474503"/>
          </a:xfrm>
        </p:grpSpPr>
        <p:sp>
          <p:nvSpPr>
            <p:cNvPr id="9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77629"/>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Page title 24</a:t>
              </a:r>
              <a:r>
                <a:rPr lang="en-US" altLang="zh-CN" sz="800" b="1" baseline="0">
                  <a:solidFill>
                    <a:schemeClr val="bg2"/>
                  </a:solidFill>
                  <a:latin typeface="+mn-lt"/>
                  <a:ea typeface="+mn-ea"/>
                  <a:cs typeface="Arial" panose="020B0604020202020204" pitchFamily="34" charset="0"/>
                </a:rPr>
                <a:t> pt</a:t>
              </a:r>
              <a:endParaRPr lang="en-US" altLang="zh-CN" sz="800" b="1" dirty="0">
                <a:solidFill>
                  <a:schemeClr val="bg2"/>
                </a:solidFill>
                <a:latin typeface="+mn-lt"/>
                <a:ea typeface="+mn-ea"/>
                <a:cs typeface="Arial" panose="020B0604020202020204" pitchFamily="34" charset="0"/>
              </a:endParaRPr>
            </a:p>
          </p:txBody>
        </p:sp>
        <p:sp>
          <p:nvSpPr>
            <p:cNvPr id="101" name="Rectangle 193"/>
            <p:cNvSpPr>
              <a:spLocks noChangeArrowheads="1"/>
            </p:cNvSpPr>
            <p:nvPr userDrawn="1"/>
          </p:nvSpPr>
          <p:spPr bwMode="auto">
            <a:xfrm>
              <a:off x="-2020724" y="413501"/>
              <a:ext cx="1570737" cy="238631"/>
            </a:xfrm>
            <a:prstGeom prst="rect">
              <a:avLst/>
            </a:prstGeom>
            <a:solidFill>
              <a:schemeClr val="accent1"/>
            </a:solidFill>
            <a:ln w="6350">
              <a:solidFill>
                <a:schemeClr val="bg1"/>
              </a:solidFill>
              <a:miter lim="800000"/>
            </a:ln>
          </p:spPr>
          <p:txBody>
            <a:bodyPr wrap="none" lIns="46800" tIns="64800" rIns="46800" bIns="64800" anchor="ctr"/>
            <a:lstStyle/>
            <a:p>
              <a:pPr defTabSz="831215">
                <a:lnSpc>
                  <a:spcPct val="95000"/>
                </a:lnSpc>
                <a:buClr>
                  <a:schemeClr val="bg1"/>
                </a:buClr>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grpSp>
      <p:grpSp>
        <p:nvGrpSpPr>
          <p:cNvPr id="8" name="Group 7"/>
          <p:cNvGrpSpPr/>
          <p:nvPr userDrawn="1"/>
        </p:nvGrpSpPr>
        <p:grpSpPr>
          <a:xfrm>
            <a:off x="-2020724" y="895130"/>
            <a:ext cx="1570737" cy="466228"/>
            <a:chOff x="-2020724" y="710064"/>
            <a:chExt cx="1570737" cy="466228"/>
          </a:xfrm>
        </p:grpSpPr>
        <p:sp>
          <p:nvSpPr>
            <p:cNvPr id="10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710064"/>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Page subtitle 20pt non bold</a:t>
              </a:r>
              <a:endParaRPr lang="en-US" altLang="zh-CN" sz="800" b="1" dirty="0">
                <a:solidFill>
                  <a:schemeClr val="bg2"/>
                </a:solidFill>
                <a:latin typeface="+mn-lt"/>
                <a:ea typeface="+mn-ea"/>
                <a:cs typeface="Arial" panose="020B0604020202020204" pitchFamily="34" charset="0"/>
              </a:endParaRPr>
            </a:p>
          </p:txBody>
        </p:sp>
        <p:sp>
          <p:nvSpPr>
            <p:cNvPr id="10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940420"/>
              <a:ext cx="1570737" cy="235872"/>
            </a:xfrm>
            <a:prstGeom prst="rect">
              <a:avLst/>
            </a:prstGeom>
            <a:solidFill>
              <a:schemeClr val="accent2"/>
            </a:solidFill>
            <a:ln w="6350" algn="ctr">
              <a:solidFill>
                <a:schemeClr val="bg1"/>
              </a:solidFill>
              <a:miter lim="800000"/>
            </a:ln>
          </p:spPr>
          <p:txBody>
            <a:bodyPr lIns="548640" tIns="46800" rIns="46800" bIns="46800" anchor="ctr"/>
            <a:lstStyle/>
            <a:p>
              <a:pPr lvl="0" algn="l" defTabSz="831215"/>
              <a:r>
                <a:rPr lang="en-US" altLang="zh-CN" sz="800" b="1">
                  <a:solidFill>
                    <a:srgbClr val="FFFFFF"/>
                  </a:solidFill>
                  <a:latin typeface="+mn-lt"/>
                  <a:cs typeface="Arial" panose="020B0604020202020204" pitchFamily="34" charset="0"/>
                </a:rPr>
                <a:t>137 137 137</a:t>
              </a:r>
              <a:endParaRPr lang="en-US" altLang="zh-CN" sz="800" b="1" dirty="0">
                <a:solidFill>
                  <a:srgbClr val="FFFFFF"/>
                </a:solidFill>
                <a:latin typeface="+mn-lt"/>
                <a:cs typeface="Arial" panose="020B0604020202020204" pitchFamily="34" charset="0"/>
              </a:endParaRPr>
            </a:p>
          </p:txBody>
        </p:sp>
      </p:grpSp>
      <p:sp>
        <p:nvSpPr>
          <p:cNvPr id="9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604356"/>
            <a:ext cx="1570737"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dirty="0">
                <a:solidFill>
                  <a:schemeClr val="bg2"/>
                </a:solidFill>
                <a:latin typeface="+mn-lt"/>
                <a:ea typeface="+mn-ea"/>
                <a:cs typeface="Arial" panose="020B0604020202020204" pitchFamily="34" charset="0"/>
              </a:rPr>
              <a:t>Heading</a:t>
            </a:r>
            <a:endParaRPr lang="en-US" altLang="zh-CN" sz="800" b="1" dirty="0">
              <a:solidFill>
                <a:schemeClr val="bg2"/>
              </a:solidFill>
              <a:latin typeface="+mn-lt"/>
              <a:ea typeface="+mn-ea"/>
              <a:cs typeface="Arial" panose="020B0604020202020204" pitchFamily="34" charset="0"/>
            </a:endParaRPr>
          </a:p>
        </p:txBody>
      </p:sp>
      <p:sp>
        <p:nvSpPr>
          <p:cNvPr id="100" name="HeadingBox1" descr="&lt;tags&gt;&lt;tag n=&quot;TagName&quot; v=&quot;HeadingBox1&quot; /&gt;&lt;tag n=&quot;Top&quot; v=&quot;80.30197&quot; /&gt;&lt;tag n=&quot;Left&quot; v=&quot;35.43307&quot; /&gt;&lt;tag n=&quot;Height&quot; v=&quot;13.51496&quot; /&gt;&lt;tag n=&quot;Width&quot; v=&quot;314.6457&quot; /&gt;&lt;/tags&gt;"/>
          <p:cNvSpPr txBox="1"/>
          <p:nvPr userDrawn="1"/>
        </p:nvSpPr>
        <p:spPr>
          <a:xfrm>
            <a:off x="-2020724" y="1784777"/>
            <a:ext cx="1568223" cy="171685"/>
          </a:xfrm>
          <a:prstGeom prst="rect">
            <a:avLst/>
          </a:prstGeom>
          <a:solidFill>
            <a:schemeClr val="bg1"/>
          </a:solidFill>
          <a:ln w="6350" algn="ctr">
            <a:noFill/>
            <a:miter lim="800000"/>
          </a:ln>
          <a:effectLst>
            <a:outerShdw dist="25400" dir="5400000" sx="99899" sy="99899" algn="ctr" rotWithShape="0">
              <a:srgbClr val="898989"/>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27432" rIns="0" bIns="25400" numCol="1" anchor="b" anchorCtr="0" compatLnSpc="1">
            <a:spAutoFit/>
          </a:bodyPr>
          <a:lstStyle>
            <a:lvl1pPr algn="l" defTabSz="728980">
              <a:buClr>
                <a:schemeClr val="tx1"/>
              </a:buClr>
              <a:buSzPct val="120000"/>
              <a:buFont typeface="Wingdings" panose="05000000000000000000" pitchFamily="2" charset="2"/>
              <a:defRPr b="1">
                <a:solidFill>
                  <a:schemeClr val="accent2"/>
                </a:solidFill>
                <a:latin typeface="Arial" panose="020B0604020202020204"/>
                <a:ea typeface="MS PGothic" panose="020B0600070205080204" pitchFamily="34" charset="-128"/>
              </a:defRPr>
            </a:lvl1pPr>
            <a:lvl2pPr marL="1905" algn="l" defTabSz="728980">
              <a:spcBef>
                <a:spcPct val="36000"/>
              </a:spcBef>
              <a:buClr>
                <a:schemeClr val="tx1"/>
              </a:buClr>
              <a:buSzPct val="120000"/>
              <a:defRPr sz="1400">
                <a:latin typeface="Arial" panose="020B0604020202020204"/>
              </a:defRPr>
            </a:lvl2pPr>
            <a:lvl3pPr marL="228600" indent="-225425" algn="l" defTabSz="728980">
              <a:buClr>
                <a:schemeClr val="tx2"/>
              </a:buClr>
              <a:buSzPct val="80000"/>
              <a:buFont typeface="Wingdings" panose="05000000000000000000" pitchFamily="2" charset="2"/>
              <a:buChar char="n"/>
              <a:defRPr sz="1400">
                <a:latin typeface="Arial" panose="020B0604020202020204"/>
              </a:defRPr>
            </a:lvl3pPr>
            <a:lvl4pPr marL="466725" indent="-236855" algn="l" defTabSz="728980">
              <a:buClr>
                <a:schemeClr val="tx1"/>
              </a:buClr>
              <a:buFont typeface="Credit Suisse Type Roman" pitchFamily="34" charset="0"/>
              <a:buChar char="−"/>
              <a:defRPr sz="1400">
                <a:latin typeface="Arial" panose="020B0604020202020204"/>
              </a:defRPr>
            </a:lvl4pPr>
            <a:lvl5pPr marL="706755" indent="-238125" algn="l" defTabSz="728980">
              <a:buClr>
                <a:schemeClr val="tx1"/>
              </a:buClr>
              <a:buFont typeface="Credit Suisse Type Roman" pitchFamily="34" charset="0"/>
              <a:buChar char="−"/>
              <a:defRPr sz="1400">
                <a:latin typeface="Arial" panose="020B0604020202020204"/>
              </a:defRPr>
            </a:lvl5pPr>
            <a:lvl6pPr marL="11639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6pPr>
            <a:lvl7pPr marL="16211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7pPr>
            <a:lvl8pPr marL="20783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8pPr>
            <a:lvl9pPr marL="25355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9pPr>
          </a:lstStyle>
          <a:p>
            <a:pPr algn="ctr"/>
            <a:r>
              <a:rPr lang="en-US" sz="800">
                <a:solidFill>
                  <a:schemeClr val="accent1"/>
                </a:solidFill>
                <a:latin typeface="+mn-lt"/>
                <a:ea typeface="+mn-ea"/>
              </a:rPr>
              <a:t>244 127 54</a:t>
            </a:r>
            <a:endParaRPr lang="en-US" sz="800" dirty="0">
              <a:solidFill>
                <a:schemeClr val="accent1"/>
              </a:solidFill>
              <a:latin typeface="+mn-lt"/>
              <a:ea typeface="+mn-ea"/>
            </a:endParaRPr>
          </a:p>
        </p:txBody>
      </p:sp>
      <p:sp>
        <p:nvSpPr>
          <p:cNvPr id="10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979574"/>
            <a:ext cx="1570737"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kern="1200">
                <a:solidFill>
                  <a:schemeClr val="bg1"/>
                </a:solidFill>
                <a:latin typeface="+mn-lt"/>
                <a:ea typeface="+mn-ea"/>
                <a:cs typeface="+mn-cs"/>
              </a:rPr>
              <a:t>Line: 137</a:t>
            </a:r>
            <a:r>
              <a:rPr lang="en-US" altLang="zh-CN" sz="800" b="1" kern="1200" baseline="0">
                <a:solidFill>
                  <a:schemeClr val="bg1"/>
                </a:solidFill>
                <a:latin typeface="+mn-lt"/>
                <a:ea typeface="+mn-ea"/>
                <a:cs typeface="+mn-cs"/>
              </a:rPr>
              <a:t> </a:t>
            </a:r>
            <a:r>
              <a:rPr lang="en-US" altLang="zh-CN" sz="800" b="1" kern="1200">
                <a:solidFill>
                  <a:schemeClr val="bg1"/>
                </a:solidFill>
                <a:latin typeface="+mn-lt"/>
                <a:ea typeface="+mn-ea"/>
                <a:cs typeface="+mn-cs"/>
              </a:rPr>
              <a:t>137 137</a:t>
            </a:r>
            <a:endParaRPr lang="en-US" altLang="zh-CN" sz="800" b="1" kern="1200" dirty="0">
              <a:solidFill>
                <a:schemeClr val="bg1"/>
              </a:solidFill>
              <a:latin typeface="+mn-lt"/>
              <a:ea typeface="+mn-ea"/>
              <a:cs typeface="+mn-cs"/>
            </a:endParaRPr>
          </a:p>
        </p:txBody>
      </p:sp>
      <p:grpSp>
        <p:nvGrpSpPr>
          <p:cNvPr id="4" name="Group 3"/>
          <p:cNvGrpSpPr/>
          <p:nvPr userDrawn="1"/>
        </p:nvGrpSpPr>
        <p:grpSpPr>
          <a:xfrm>
            <a:off x="-2020724" y="5091929"/>
            <a:ext cx="1570737" cy="476925"/>
            <a:chOff x="-2020724" y="4871363"/>
            <a:chExt cx="1570737" cy="476925"/>
          </a:xfrm>
        </p:grpSpPr>
        <p:sp>
          <p:nvSpPr>
            <p:cNvPr id="9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871363"/>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For client</a:t>
              </a:r>
              <a:endParaRPr lang="en-US" altLang="zh-CN" sz="800" b="1" dirty="0">
                <a:solidFill>
                  <a:schemeClr val="bg2"/>
                </a:solidFill>
                <a:latin typeface="+mn-lt"/>
                <a:ea typeface="+mn-ea"/>
                <a:cs typeface="Arial" panose="020B0604020202020204" pitchFamily="34" charset="0"/>
              </a:endParaRPr>
            </a:p>
          </p:txBody>
        </p:sp>
        <p:sp>
          <p:nvSpPr>
            <p:cNvPr id="94" name="Rectangle 193"/>
            <p:cNvSpPr>
              <a:spLocks noChangeArrowheads="1"/>
            </p:cNvSpPr>
            <p:nvPr userDrawn="1"/>
          </p:nvSpPr>
          <p:spPr bwMode="auto">
            <a:xfrm>
              <a:off x="-2020724" y="5109657"/>
              <a:ext cx="1570737" cy="238631"/>
            </a:xfrm>
            <a:prstGeom prst="rect">
              <a:avLst/>
            </a:prstGeom>
            <a:solidFill>
              <a:schemeClr val="accent1"/>
            </a:solidFill>
            <a:ln w="6350">
              <a:solidFill>
                <a:schemeClr val="bg1"/>
              </a:solidFill>
              <a:miter lim="800000"/>
            </a:ln>
          </p:spPr>
          <p:txBody>
            <a:bodyPr wrap="none" lIns="46800" tIns="64800" rIns="46800" bIns="64800" anchor="ctr"/>
            <a:lstStyle/>
            <a:p>
              <a:pPr defTabSz="831215">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sp>
          <p:nvSpPr>
            <p:cNvPr id="106" name="Rectangle 193"/>
            <p:cNvSpPr>
              <a:spLocks noChangeArrowheads="1"/>
            </p:cNvSpPr>
            <p:nvPr userDrawn="1"/>
          </p:nvSpPr>
          <p:spPr bwMode="auto">
            <a:xfrm>
              <a:off x="-2020724" y="5109657"/>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bg1"/>
                  </a:solidFill>
                  <a:latin typeface="+mn-lt"/>
                  <a:ea typeface="+mn-ea"/>
                  <a:cs typeface="Arial" panose="020B0604020202020204" pitchFamily="34" charset="0"/>
                </a:rPr>
                <a:t>A1:</a:t>
              </a:r>
              <a:endParaRPr lang="en-US" altLang="zh-CN" sz="800" b="1" dirty="0">
                <a:solidFill>
                  <a:schemeClr val="bg1"/>
                </a:solidFill>
                <a:latin typeface="+mn-lt"/>
                <a:ea typeface="+mn-ea"/>
                <a:cs typeface="Arial" panose="020B0604020202020204" pitchFamily="34" charset="0"/>
              </a:endParaRPr>
            </a:p>
          </p:txBody>
        </p:sp>
      </p:grpSp>
      <p:pic>
        <p:nvPicPr>
          <p:cNvPr id="39"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04865" y="138301"/>
            <a:ext cx="392286" cy="40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userDrawn="1"/>
        </p:nvCxnSpPr>
        <p:spPr>
          <a:xfrm>
            <a:off x="0" y="16451"/>
            <a:ext cx="45262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4617720" y="16451"/>
            <a:ext cx="452628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2020724" y="5811851"/>
            <a:ext cx="1570737" cy="831069"/>
            <a:chOff x="-2020724" y="5811851"/>
            <a:chExt cx="1570737" cy="831069"/>
          </a:xfrm>
        </p:grpSpPr>
        <p:sp>
          <p:nvSpPr>
            <p:cNvPr id="9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5811851"/>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Highlight in tables</a:t>
              </a:r>
              <a:endParaRPr lang="en-US" altLang="zh-CN" sz="800" b="1" dirty="0">
                <a:solidFill>
                  <a:schemeClr val="bg2"/>
                </a:solidFill>
                <a:latin typeface="+mn-lt"/>
                <a:ea typeface="+mn-ea"/>
                <a:cs typeface="Arial" panose="020B0604020202020204" pitchFamily="34" charset="0"/>
              </a:endParaRPr>
            </a:p>
          </p:txBody>
        </p:sp>
        <p:sp>
          <p:nvSpPr>
            <p:cNvPr id="9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6068414"/>
              <a:ext cx="1570737" cy="235872"/>
            </a:xfrm>
            <a:prstGeom prst="rect">
              <a:avLst/>
            </a:prstGeom>
            <a:solidFill>
              <a:srgbClr val="DADBDD"/>
            </a:solidFill>
            <a:ln w="6350" algn="ctr">
              <a:solidFill>
                <a:schemeClr val="bg1"/>
              </a:solidFill>
              <a:miter lim="800000"/>
            </a:ln>
            <a:effectLst/>
          </p:spPr>
          <p:txBody>
            <a:bodyPr lIns="46800" tIns="46800" rIns="46800" bIns="46800" anchor="ctr"/>
            <a:lstStyle/>
            <a:p>
              <a:pPr lvl="0" defTabSz="831215"/>
              <a:r>
                <a:rPr lang="en-US" altLang="zh-CN" sz="800" b="1">
                  <a:latin typeface="+mn-lt"/>
                  <a:ea typeface="+mn-ea"/>
                  <a:cs typeface="Arial" panose="020B0604020202020204" pitchFamily="34" charset="0"/>
                </a:rPr>
                <a:t>218 219 221</a:t>
              </a:r>
              <a:endParaRPr lang="en-US" altLang="zh-CN" sz="800" b="1" dirty="0">
                <a:latin typeface="+mn-lt"/>
                <a:ea typeface="+mn-ea"/>
                <a:cs typeface="Arial" panose="020B0604020202020204" pitchFamily="34" charset="0"/>
              </a:endParaRPr>
            </a:p>
          </p:txBody>
        </p:sp>
        <p:sp>
          <p:nvSpPr>
            <p:cNvPr id="9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6407048"/>
              <a:ext cx="1570737" cy="235872"/>
            </a:xfrm>
            <a:prstGeom prst="rect">
              <a:avLst/>
            </a:prstGeom>
            <a:solidFill>
              <a:srgbClr val="EBE9CA"/>
            </a:solidFill>
            <a:ln w="6350" algn="ctr">
              <a:solidFill>
                <a:schemeClr val="bg1"/>
              </a:solidFill>
              <a:miter lim="800000"/>
            </a:ln>
            <a:effectLst/>
          </p:spPr>
          <p:txBody>
            <a:bodyPr lIns="46800" tIns="46800" rIns="46800" bIns="46800" anchor="ctr"/>
            <a:lstStyle/>
            <a:p>
              <a:pPr lvl="0" defTabSz="831215"/>
              <a:r>
                <a:rPr lang="en-US" altLang="zh-CN" sz="800" b="1">
                  <a:latin typeface="+mn-lt"/>
                  <a:ea typeface="+mn-ea"/>
                  <a:cs typeface="Arial" panose="020B0604020202020204" pitchFamily="34" charset="0"/>
                </a:rPr>
                <a:t>235 233 202</a:t>
              </a:r>
              <a:endParaRPr lang="en-US" altLang="zh-CN" sz="800" b="1" dirty="0">
                <a:latin typeface="+mn-lt"/>
                <a:ea typeface="+mn-ea"/>
                <a:cs typeface="Arial" panose="020B0604020202020204" pitchFamily="34" charset="0"/>
              </a:endParaRPr>
            </a:p>
          </p:txBody>
        </p:sp>
        <p:sp>
          <p:nvSpPr>
            <p:cNvPr id="44" name="Rectangle 193"/>
            <p:cNvSpPr>
              <a:spLocks noChangeArrowheads="1"/>
            </p:cNvSpPr>
            <p:nvPr userDrawn="1"/>
          </p:nvSpPr>
          <p:spPr bwMode="auto">
            <a:xfrm>
              <a:off x="-2020724" y="6065655"/>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tx1"/>
                  </a:solidFill>
                  <a:latin typeface="+mn-lt"/>
                  <a:ea typeface="+mn-ea"/>
                  <a:cs typeface="Arial" panose="020B0604020202020204" pitchFamily="34" charset="0"/>
                </a:rPr>
                <a:t>H1:</a:t>
              </a:r>
              <a:endParaRPr lang="en-US" altLang="zh-CN" sz="800" b="1" dirty="0">
                <a:solidFill>
                  <a:schemeClr val="tx1"/>
                </a:solidFill>
                <a:latin typeface="+mn-lt"/>
                <a:ea typeface="+mn-ea"/>
                <a:cs typeface="Arial" panose="020B0604020202020204" pitchFamily="34" charset="0"/>
              </a:endParaRPr>
            </a:p>
          </p:txBody>
        </p:sp>
        <p:sp>
          <p:nvSpPr>
            <p:cNvPr id="45" name="Rectangle 193"/>
            <p:cNvSpPr>
              <a:spLocks noChangeArrowheads="1"/>
            </p:cNvSpPr>
            <p:nvPr userDrawn="1"/>
          </p:nvSpPr>
          <p:spPr bwMode="auto">
            <a:xfrm>
              <a:off x="-2020724" y="6404289"/>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tx1"/>
                  </a:solidFill>
                  <a:latin typeface="+mn-lt"/>
                  <a:ea typeface="+mn-ea"/>
                  <a:cs typeface="Arial" panose="020B0604020202020204" pitchFamily="34" charset="0"/>
                </a:rPr>
                <a:t>H2:</a:t>
              </a:r>
              <a:endParaRPr lang="en-US" altLang="zh-CN" sz="800" b="1" dirty="0">
                <a:solidFill>
                  <a:schemeClr val="tx1"/>
                </a:solidFill>
                <a:latin typeface="+mn-lt"/>
                <a:ea typeface="+mn-ea"/>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5000"/>
        </a:lnSpc>
        <a:spcBef>
          <a:spcPct val="0"/>
        </a:spcBef>
        <a:buNone/>
        <a:defRPr sz="2400" b="1" kern="1200">
          <a:solidFill>
            <a:schemeClr val="accent1"/>
          </a:solidFill>
          <a:latin typeface="+mj-lt"/>
          <a:ea typeface="+mn-ea"/>
          <a:cs typeface="+mn-cs"/>
        </a:defRPr>
      </a:lvl1pPr>
    </p:titleStyle>
    <p:bodyStyle>
      <a:lvl1pPr marL="0" indent="0" algn="l" defTabSz="914400" rtl="0" eaLnBrk="1" latinLnBrk="0" hangingPunct="1">
        <a:lnSpc>
          <a:spcPct val="95000"/>
        </a:lnSpc>
        <a:spcBef>
          <a:spcPts val="1595"/>
        </a:spcBef>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95000"/>
        </a:lnSpc>
        <a:spcBef>
          <a:spcPts val="605"/>
        </a:spcBef>
        <a:buFont typeface="Arial" panose="020B0604020202020204" pitchFamily="34" charset="0"/>
        <a:buNone/>
        <a:defRPr sz="1400" kern="1200">
          <a:solidFill>
            <a:schemeClr val="tx1"/>
          </a:solidFill>
          <a:latin typeface="+mn-lt"/>
          <a:ea typeface="+mn-ea"/>
          <a:cs typeface="+mn-cs"/>
        </a:defRPr>
      </a:lvl2pPr>
      <a:lvl3pPr marL="230505" indent="-226695" algn="l" defTabSz="914400" rtl="0" eaLnBrk="1" latinLnBrk="0" hangingPunct="1">
        <a:lnSpc>
          <a:spcPct val="95000"/>
        </a:lnSpc>
        <a:spcBef>
          <a:spcPts val="0"/>
        </a:spcBef>
        <a:buClr>
          <a:schemeClr val="tx2"/>
        </a:buClr>
        <a:buSzPct val="80000"/>
        <a:buFont typeface="Wingdings" panose="05000000000000000000" pitchFamily="2" charset="2"/>
        <a:buChar char=""/>
        <a:defRPr sz="1400" kern="1200">
          <a:solidFill>
            <a:schemeClr val="tx1"/>
          </a:solidFill>
          <a:latin typeface="+mn-lt"/>
          <a:ea typeface="+mn-ea"/>
          <a:cs typeface="+mn-cs"/>
        </a:defRPr>
      </a:lvl3pPr>
      <a:lvl4pPr marL="467995" indent="-237490" algn="l" defTabSz="914400" rtl="0" eaLnBrk="1" latinLnBrk="0" hangingPunct="1">
        <a:lnSpc>
          <a:spcPct val="95000"/>
        </a:lnSpc>
        <a:spcBef>
          <a:spcPts val="0"/>
        </a:spcBef>
        <a:buClr>
          <a:schemeClr val="tx1"/>
        </a:buClr>
        <a:buFont typeface="Credit Suisse Type Light" panose="020B0303040503020204" pitchFamily="34" charset="0"/>
        <a:buChar char="−"/>
        <a:defRPr sz="1400" kern="1200">
          <a:solidFill>
            <a:schemeClr val="tx1"/>
          </a:solidFill>
          <a:latin typeface="+mn-lt"/>
          <a:ea typeface="+mn-ea"/>
          <a:cs typeface="+mn-cs"/>
        </a:defRPr>
      </a:lvl4pPr>
      <a:lvl5pPr marL="705485" indent="-237490" algn="l" defTabSz="914400" rtl="0" eaLnBrk="1" latinLnBrk="0" hangingPunct="1">
        <a:lnSpc>
          <a:spcPct val="95000"/>
        </a:lnSpc>
        <a:spcBef>
          <a:spcPts val="0"/>
        </a:spcBef>
        <a:buClr>
          <a:schemeClr val="tx1"/>
        </a:buClr>
        <a:buFont typeface="Credit Suisse Type Light" panose="020B0303040503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chart" Target="../charts/chart5.xml"/><Relationship Id="rId1"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chart" Target="../charts/chart3.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0" y="3256321"/>
            <a:ext cx="8682038" cy="1097280"/>
          </a:xfrm>
          <a:prstGeom prst="rect">
            <a:avLst/>
          </a:prstGeom>
          <a:gradFill>
            <a:gsLst>
              <a:gs pos="28000">
                <a:schemeClr val="bg1"/>
              </a:gs>
              <a:gs pos="100000">
                <a:schemeClr val="bg1">
                  <a:alpha val="0"/>
                </a:schemeClr>
              </a:gs>
            </a:gsLst>
            <a:lin ang="0" scaled="0"/>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6" name="Date"/>
          <p:cNvSpPr txBox="1"/>
          <p:nvPr/>
        </p:nvSpPr>
        <p:spPr>
          <a:xfrm>
            <a:off x="450533" y="2156355"/>
            <a:ext cx="1765468" cy="169277"/>
          </a:xfrm>
          <a:prstGeom prst="rect">
            <a:avLst/>
          </a:prstGeom>
          <a:noFill/>
        </p:spPr>
        <p:txBody>
          <a:bodyPr vert="horz" wrap="square" lIns="0" tIns="0" rIns="0" bIns="0" rtlCol="0">
            <a:noAutofit/>
          </a:bodyPr>
          <a:lstStyle/>
          <a:p>
            <a:pPr algn="l"/>
            <a:r>
              <a:rPr lang="en-US" altLang="zh-CN" sz="1400">
                <a:solidFill>
                  <a:schemeClr val="accent3"/>
                </a:solidFill>
                <a:latin typeface="Arial" panose="020B0604020202020204"/>
              </a:rPr>
              <a:t>October 27</a:t>
            </a:r>
            <a:r>
              <a:rPr lang="en-US" sz="1400">
                <a:solidFill>
                  <a:schemeClr val="accent3"/>
                </a:solidFill>
                <a:latin typeface="Arial" panose="020B0604020202020204"/>
              </a:rPr>
              <a:t>  2025</a:t>
            </a:r>
            <a:endParaRPr lang="en-US" sz="1400" dirty="0">
              <a:solidFill>
                <a:schemeClr val="accent3"/>
              </a:solidFill>
              <a:latin typeface="Arial" panose="020B0604020202020204"/>
            </a:endParaRPr>
          </a:p>
        </p:txBody>
      </p:sp>
      <p:sp>
        <p:nvSpPr>
          <p:cNvPr id="7" name="Title"/>
          <p:cNvSpPr txBox="1"/>
          <p:nvPr/>
        </p:nvSpPr>
        <p:spPr>
          <a:xfrm>
            <a:off x="311944" y="3559537"/>
            <a:ext cx="8520112" cy="441960"/>
          </a:xfrm>
          <a:prstGeom prst="rect">
            <a:avLst/>
          </a:prstGeom>
          <a:noFill/>
        </p:spPr>
        <p:txBody>
          <a:bodyPr vert="horz" wrap="square" lIns="0" tIns="45720" rIns="0" bIns="45720" rtlCol="0">
            <a:spAutoFit/>
          </a:bodyPr>
          <a:lstStyle/>
          <a:p>
            <a:pPr algn="l"/>
            <a:r>
              <a:rPr lang="en-US" altLang="zh-CN" sz="2400" b="1">
                <a:solidFill>
                  <a:schemeClr val="tx2"/>
                </a:solidFill>
                <a:latin typeface="+mj-lt"/>
              </a:rPr>
              <a:t>Q3 2025 Results Presentation</a:t>
            </a:r>
            <a:endParaRPr lang="en-US" sz="2400" b="1" dirty="0">
              <a:solidFill>
                <a:schemeClr val="tx2"/>
              </a:solidFill>
              <a:latin typeface="+mj-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75" descr="&lt;tags&gt;&lt;tag n=&quot;Top&quot; v=&quot;32.37504&quot; /&gt;&lt;tag n=&quot;Left&quot; v=&quot;29.62504&quot; /&gt;&lt;tag n=&quot;Height&quot; v=&quot;27.37496&quot; /&gt;&lt;tag n=&quot;Width&quot; v=&quot;684.3749&quot; /&gt;&lt;/tags&gt;"/>
          <p:cNvSpPr>
            <a:spLocks noGrp="1" noChangeArrowheads="1"/>
          </p:cNvSpPr>
          <p:nvPr>
            <p:ph type="title"/>
          </p:nvPr>
        </p:nvSpPr>
        <p:spPr>
          <a:xfrm>
            <a:off x="449263" y="190500"/>
            <a:ext cx="7581824" cy="350865"/>
          </a:xfrm>
        </p:spPr>
        <p:txBody>
          <a:bodyPr/>
          <a:lstStyle/>
          <a:p>
            <a:r>
              <a:rPr lang="en-US" altLang="zh-CN" b="1">
                <a:solidFill>
                  <a:srgbClr val="F47F36"/>
                </a:solidFill>
              </a:rPr>
              <a:t>Quarterly Polysilicon </a:t>
            </a:r>
            <a:r>
              <a:rPr lang="en-US" altLang="zh-CN">
                <a:solidFill>
                  <a:srgbClr val="F47F36"/>
                </a:solidFill>
              </a:rPr>
              <a:t>Sales Volume and ASPs</a:t>
            </a:r>
            <a:endParaRPr lang="en-US" altLang="zh-CN" dirty="0">
              <a:solidFill>
                <a:srgbClr val="F47F36"/>
              </a:solidFill>
            </a:endParaRPr>
          </a:p>
        </p:txBody>
      </p:sp>
      <p:sp>
        <p:nvSpPr>
          <p:cNvPr id="66"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449263" y="818157"/>
            <a:ext cx="3166226" cy="230118"/>
          </a:xfrm>
          <a:prstGeom prst="rect">
            <a:avLst/>
          </a:prstGeom>
          <a:solidFill>
            <a:schemeClr val="bg1"/>
          </a:solidFill>
          <a:ln w="6350">
            <a:noFill/>
          </a:ln>
          <a:effectLst>
            <a:outerShdw dist="25400" dir="5400000" sx="99900" sy="99900" algn="t"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25200" numCol="1" anchor="b" anchorCtr="0" compatLnSpc="1">
            <a:spAutoFit/>
          </a:bodyPr>
          <a:lstStyle/>
          <a:p>
            <a:pPr algn="l">
              <a:spcBef>
                <a:spcPts val="0"/>
              </a:spcBef>
              <a:buFont typeface="Arial" panose="020B0604020202020204" pitchFamily="34" charset="0"/>
              <a:buNone/>
            </a:pPr>
            <a:r>
              <a:rPr lang="en-US" altLang="ja-JP" sz="1400" b="1">
                <a:solidFill>
                  <a:srgbClr val="285293"/>
                </a:solidFill>
                <a:latin typeface="Arial" panose="020B0604020202020204"/>
                <a:ea typeface="+mj-ea"/>
                <a:cs typeface="Arial" panose="020B0604020202020204" pitchFamily="34" charset="0"/>
              </a:rPr>
              <a:t>Polysilicon External Sales Volume</a:t>
            </a:r>
            <a:endParaRPr lang="en-US" altLang="ja-JP" sz="1400" b="1" dirty="0">
              <a:solidFill>
                <a:srgbClr val="285293"/>
              </a:solidFill>
              <a:latin typeface="Arial" panose="020B0604020202020204"/>
              <a:ea typeface="+mj-ea"/>
              <a:cs typeface="Arial" panose="020B0604020202020204" pitchFamily="34" charset="0"/>
            </a:endParaRPr>
          </a:p>
        </p:txBody>
      </p:sp>
      <p:sp>
        <p:nvSpPr>
          <p:cNvPr id="11" name="矩形 74"/>
          <p:cNvSpPr/>
          <p:nvPr/>
        </p:nvSpPr>
        <p:spPr bwMode="auto">
          <a:xfrm>
            <a:off x="3700235" y="2138708"/>
            <a:ext cx="1088136" cy="656567"/>
          </a:xfrm>
          <a:prstGeom prst="rect">
            <a:avLst/>
          </a:prstGeom>
          <a:noFill/>
          <a:ln w="6350" cap="flat" cmpd="sng" algn="ctr">
            <a:noFill/>
            <a:prstDash val="solid"/>
            <a:round/>
            <a:headEnd type="none" w="med" len="med"/>
            <a:tailEnd type="none" w="med" len="med"/>
          </a:ln>
          <a:effectLst/>
        </p:spPr>
        <p:txBody>
          <a:bodyPr vert="horz" wrap="square" lIns="46800" tIns="64800" rIns="46800" bIns="64800" numCol="1" rtlCol="0" anchor="ctr" anchorCtr="0" compatLnSpc="1"/>
          <a:lstStyle/>
          <a:p>
            <a:endParaRPr lang="en-US" altLang="zh-CN" sz="1000" b="1"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4"/>
          </p:nvPr>
        </p:nvSpPr>
        <p:spPr>
          <a:xfrm>
            <a:off x="7388225" y="6488906"/>
            <a:ext cx="1755775" cy="357188"/>
          </a:xfrm>
        </p:spPr>
        <p:txBody>
          <a:bodyPr/>
          <a:lstStyle/>
          <a:p>
            <a:pPr algn="ctr"/>
            <a:fld id="{3C5482B9-D11D-4067-B360-F1AA9B4F5826}" type="slidenum">
              <a:rPr lang="en-US" noProof="1" smtClean="0"/>
            </a:fld>
            <a:endParaRPr lang="en-US" noProof="1"/>
          </a:p>
        </p:txBody>
      </p:sp>
      <p:sp>
        <p:nvSpPr>
          <p:cNvPr id="9"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449263" y="3926727"/>
            <a:ext cx="3166226" cy="230118"/>
          </a:xfrm>
          <a:prstGeom prst="rect">
            <a:avLst/>
          </a:prstGeom>
          <a:solidFill>
            <a:schemeClr val="bg1"/>
          </a:solidFill>
          <a:ln w="6350">
            <a:noFill/>
          </a:ln>
          <a:effectLst>
            <a:outerShdw dist="25400" dir="5400000" sx="99900" sy="99900" algn="t"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25200" numCol="1" anchor="b" anchorCtr="0" compatLnSpc="1">
            <a:spAutoFit/>
          </a:bodyPr>
          <a:lstStyle/>
          <a:p>
            <a:pPr algn="l">
              <a:spcBef>
                <a:spcPts val="0"/>
              </a:spcBef>
              <a:buFont typeface="Arial" panose="020B0604020202020204" pitchFamily="34" charset="0"/>
              <a:buNone/>
            </a:pPr>
            <a:r>
              <a:rPr lang="en-US" altLang="ja-JP" sz="1400" b="1">
                <a:solidFill>
                  <a:srgbClr val="285293"/>
                </a:solidFill>
                <a:latin typeface="Arial" panose="020B0604020202020204"/>
                <a:ea typeface="+mj-ea"/>
                <a:cs typeface="Arial" panose="020B0604020202020204" pitchFamily="34" charset="0"/>
              </a:rPr>
              <a:t>Polysilicon ASPs</a:t>
            </a:r>
            <a:endParaRPr lang="en-US" altLang="ja-JP" sz="1400" b="1" dirty="0">
              <a:solidFill>
                <a:srgbClr val="285293"/>
              </a:solidFill>
              <a:latin typeface="Arial" panose="020B0604020202020204"/>
              <a:ea typeface="+mj-ea"/>
              <a:cs typeface="Arial" panose="020B0604020202020204" pitchFamily="34" charset="0"/>
            </a:endParaRPr>
          </a:p>
        </p:txBody>
      </p:sp>
      <p:graphicFrame>
        <p:nvGraphicFramePr>
          <p:cNvPr id="6" name="Chart 1"/>
          <p:cNvGraphicFramePr/>
          <p:nvPr/>
        </p:nvGraphicFramePr>
        <p:xfrm>
          <a:off x="361950" y="1048385"/>
          <a:ext cx="8420100" cy="27209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Chart 2"/>
          <p:cNvGraphicFramePr/>
          <p:nvPr/>
        </p:nvGraphicFramePr>
        <p:xfrm>
          <a:off x="369000" y="4192894"/>
          <a:ext cx="8413200" cy="26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263" y="190500"/>
            <a:ext cx="8247888" cy="350865"/>
          </a:xfrm>
        </p:spPr>
        <p:txBody>
          <a:bodyPr/>
          <a:lstStyle/>
          <a:p>
            <a:r>
              <a:rPr lang="en-US"/>
              <a:t>Income Statement Summary</a:t>
            </a:r>
            <a:endParaRPr lang="en-US" dirty="0"/>
          </a:p>
        </p:txBody>
      </p:sp>
      <p:graphicFrame>
        <p:nvGraphicFramePr>
          <p:cNvPr id="60" name="表格 6"/>
          <p:cNvGraphicFramePr>
            <a:graphicFrameLocks noGrp="1"/>
          </p:cNvGraphicFramePr>
          <p:nvPr>
            <p:custDataLst>
              <p:tags r:id="rId1"/>
            </p:custDataLst>
          </p:nvPr>
        </p:nvGraphicFramePr>
        <p:xfrm>
          <a:off x="541961" y="879938"/>
          <a:ext cx="7724151" cy="4673965"/>
        </p:xfrm>
        <a:graphic>
          <a:graphicData uri="http://schemas.openxmlformats.org/drawingml/2006/table">
            <a:tbl>
              <a:tblPr firstRow="1" bandRow="1">
                <a:tableStyleId>{5C22544A-7EE6-4342-B048-85BDC9FD1C3A}</a:tableStyleId>
              </a:tblPr>
              <a:tblGrid>
                <a:gridCol w="3511936"/>
                <a:gridCol w="1426582"/>
                <a:gridCol w="1443465"/>
                <a:gridCol w="1342168"/>
              </a:tblGrid>
              <a:tr h="32915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a:solidFill>
                            <a:schemeClr val="tx1"/>
                          </a:solidFill>
                          <a:latin typeface="+mn-lt"/>
                        </a:rPr>
                        <a:t>($ in millions, unless otherwise  stated</a:t>
                      </a:r>
                      <a:r>
                        <a:rPr lang="en-US" altLang="zh-CN" sz="1200" b="0" dirty="0">
                          <a:solidFill>
                            <a:schemeClr val="tx1"/>
                          </a:solidFill>
                          <a:latin typeface="+mn-lt"/>
                        </a:rPr>
                        <a:t>)</a:t>
                      </a:r>
                      <a:endParaRPr lang="zh-CN" altLang="en-US" sz="1200" b="0" dirty="0">
                        <a:solidFill>
                          <a:schemeClr val="tx1"/>
                        </a:solidFill>
                        <a:latin typeface="Arial" panose="020B0604020202020204" pitchFamily="34" charset="0"/>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Q3 2025</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Q2 2025</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Q3 2024</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296237">
                <a:tc>
                  <a:txBody>
                    <a:bodyPr/>
                    <a:lstStyle/>
                    <a:p>
                      <a:r>
                        <a:rPr lang="en-US" altLang="zh-CN" sz="1200" b="1" kern="1200" baseline="0" dirty="0">
                          <a:solidFill>
                            <a:schemeClr val="dk1"/>
                          </a:solidFill>
                          <a:latin typeface="+mj-lt"/>
                          <a:ea typeface="+mn-ea"/>
                          <a:cs typeface="+mn-cs"/>
                        </a:rPr>
                        <a:t>Revenues</a:t>
                      </a:r>
                      <a:endParaRPr lang="zh-CN" altLang="en-US" sz="1200" b="1" dirty="0">
                        <a:latin typeface="+mj-lt"/>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244.6</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75.2</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198.5</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a:latin typeface="+mj-lt"/>
                        </a:rPr>
                        <a:t>Gross </a:t>
                      </a:r>
                      <a:r>
                        <a:rPr lang="en-US" altLang="zh-CN" sz="1200" dirty="0">
                          <a:latin typeface="+mj-lt"/>
                        </a:rPr>
                        <a:t>profit/(loss)</a:t>
                      </a:r>
                      <a:endParaRPr lang="zh-CN" altLang="en-US" sz="12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9.7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(81.4)</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(60.6)</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b="1" kern="1200" baseline="0">
                          <a:solidFill>
                            <a:schemeClr val="dk1"/>
                          </a:solidFill>
                          <a:latin typeface="+mj-lt"/>
                          <a:ea typeface="+mn-ea"/>
                          <a:cs typeface="+mn-cs"/>
                        </a:rPr>
                        <a:t>Gross margin</a:t>
                      </a:r>
                      <a:endParaRPr lang="zh-CN" altLang="en-US" sz="1200" b="1"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3.9%</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(108.3)%</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(30.5)%</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kern="1200" baseline="0" dirty="0">
                          <a:solidFill>
                            <a:schemeClr val="dk1"/>
                          </a:solidFill>
                          <a:latin typeface="+mj-lt"/>
                          <a:ea typeface="+mn-ea"/>
                          <a:cs typeface="+mn-cs"/>
                        </a:rPr>
                        <a:t>SG&amp;A</a:t>
                      </a:r>
                      <a:endParaRPr lang="zh-CN" altLang="en-US" sz="1200"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(32.3)</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(32.1)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(37.7)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kern="1200" baseline="0" dirty="0" err="1">
                          <a:solidFill>
                            <a:schemeClr val="dk1"/>
                          </a:solidFill>
                          <a:latin typeface="+mn-lt"/>
                          <a:ea typeface="+mn-ea"/>
                          <a:cs typeface="+mn-cs"/>
                        </a:rPr>
                        <a:t>R</a:t>
                      </a:r>
                      <a:r>
                        <a:rPr lang="en-US" altLang="zh-CN" sz="1200" kern="1200" baseline="0" err="1">
                          <a:solidFill>
                            <a:schemeClr val="dk1"/>
                          </a:solidFill>
                          <a:latin typeface="+mn-lt"/>
                          <a:ea typeface="+mn-ea"/>
                          <a:cs typeface="+mn-cs"/>
                        </a:rPr>
                        <a:t>&amp;</a:t>
                      </a:r>
                      <a:r>
                        <a:rPr lang="en-US" altLang="zh-CN" sz="1200" kern="1200" baseline="0">
                          <a:solidFill>
                            <a:schemeClr val="dk1"/>
                          </a:solidFill>
                          <a:latin typeface="+mn-lt"/>
                          <a:ea typeface="+mn-ea"/>
                          <a:cs typeface="+mn-cs"/>
                        </a:rPr>
                        <a:t>D expense </a:t>
                      </a:r>
                      <a:endParaRPr lang="zh-CN" altLang="en-US" sz="1200"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(0.6)</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(0.8)</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(0.8)</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dirty="0">
                          <a:solidFill>
                            <a:schemeClr val="dk1"/>
                          </a:solidFill>
                          <a:latin typeface="+mj-lt"/>
                          <a:ea typeface="+mn-ea"/>
                          <a:cs typeface="+mn-cs"/>
                        </a:rPr>
                        <a:t>Loss</a:t>
                      </a:r>
                      <a:r>
                        <a:rPr lang="en-US" altLang="zh-CN" sz="1200" b="0" kern="1200">
                          <a:solidFill>
                            <a:schemeClr val="dk1"/>
                          </a:solidFill>
                          <a:latin typeface="+mj-lt"/>
                          <a:ea typeface="+mn-ea"/>
                          <a:cs typeface="+mn-cs"/>
                        </a:rPr>
                        <a:t> </a:t>
                      </a:r>
                      <a:r>
                        <a:rPr lang="en-US" altLang="zh-CN" sz="1200" b="0" kern="1200">
                          <a:solidFill>
                            <a:schemeClr val="dk1"/>
                          </a:solidFill>
                          <a:latin typeface="+mn-lt"/>
                          <a:ea typeface="+mn-ea"/>
                          <a:cs typeface="+mn-cs"/>
                        </a:rPr>
                        <a:t>from operations</a:t>
                      </a:r>
                      <a:endParaRPr lang="en-US" altLang="zh-CN" sz="1200" b="0" kern="1200" dirty="0">
                        <a:solidFill>
                          <a:schemeClr val="dk1"/>
                        </a:solidFill>
                        <a:latin typeface="+mj-lt"/>
                        <a:ea typeface="+mn-ea"/>
                        <a:cs typeface="+mn-cs"/>
                      </a:endParaRPr>
                    </a:p>
                  </a:txBody>
                  <a:tcPr anchor="b">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(20.3)</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(115.0)</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(98.0)</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72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kern="1200">
                          <a:solidFill>
                            <a:schemeClr val="dk1"/>
                          </a:solidFill>
                          <a:latin typeface="+mj-lt"/>
                          <a:ea typeface="+mn-ea"/>
                          <a:cs typeface="+mn-cs"/>
                        </a:rPr>
                        <a:t>Net loss attributable to  </a:t>
                      </a:r>
                      <a:endParaRPr lang="en-US" altLang="zh-CN" sz="1200" b="1" kern="1200" dirty="0">
                        <a:solidFill>
                          <a:schemeClr val="dk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kern="1200">
                          <a:solidFill>
                            <a:schemeClr val="dk1"/>
                          </a:solidFill>
                          <a:latin typeface="+mj-lt"/>
                          <a:ea typeface="+mn-ea"/>
                          <a:cs typeface="+mn-cs"/>
                        </a:rPr>
                        <a:t>Daqo New Energy shareholders</a:t>
                      </a:r>
                      <a:endParaRPr lang="zh-CN" altLang="en-US" sz="1200" b="1" kern="1200" dirty="0">
                        <a:solidFill>
                          <a:schemeClr val="dk1"/>
                        </a:solidFill>
                        <a:latin typeface="+mj-lt"/>
                        <a:ea typeface="+mn-ea"/>
                        <a:cs typeface="+mn-cs"/>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(14.9)</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(76.5)</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(60.7)</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algn="l">
                        <a:spcBef>
                          <a:spcPts val="0"/>
                        </a:spcBef>
                        <a:spcAft>
                          <a:spcPts val="0"/>
                        </a:spcAft>
                      </a:pPr>
                      <a:r>
                        <a:rPr lang="en-US" sz="1200" kern="100" dirty="0">
                          <a:effectLst/>
                          <a:latin typeface="Arial" panose="020B0604020202020204" pitchFamily="34" charset="0"/>
                          <a:ea typeface="宋体" panose="02010600030101010101" pitchFamily="2" charset="-122"/>
                          <a:cs typeface="Times New Roman" panose="02020603050405020304" pitchFamily="18" charset="0"/>
                        </a:rPr>
                        <a:t>Loss</a:t>
                      </a:r>
                      <a:r>
                        <a:rPr lang="en-US" sz="1200" kern="100">
                          <a:effectLst/>
                          <a:latin typeface="Arial" panose="020B0604020202020204" pitchFamily="34" charset="0"/>
                          <a:ea typeface="宋体" panose="02010600030101010101" pitchFamily="2" charset="-122"/>
                          <a:cs typeface="Times New Roman" panose="02020603050405020304" pitchFamily="18" charset="0"/>
                        </a:rPr>
                        <a:t> per basic ADS ($ per ADS</a:t>
                      </a:r>
                      <a:r>
                        <a:rPr lang="en-US" sz="12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(0.22)</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(1.14)</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(0.92)</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91221">
                <a:tc>
                  <a:txBody>
                    <a:bodyPr/>
                    <a:lstStyle/>
                    <a:p>
                      <a:pPr marL="0" marR="0" algn="l">
                        <a:spcBef>
                          <a:spcPts val="0"/>
                        </a:spcBef>
                        <a:spcAft>
                          <a:spcPts val="0"/>
                        </a:spcAft>
                      </a:pPr>
                      <a:r>
                        <a:rPr lang="en-US" sz="1200" b="1"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Adjusted net profit/(</a:t>
                      </a:r>
                      <a:r>
                        <a:rPr lang="en-US" sz="1200" b="1"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loss</a:t>
                      </a:r>
                      <a:r>
                        <a:rPr lang="en-US" sz="1200" b="1"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(non-GAAP) attributable to Daqo New Energy Corp. shareholders</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3.7</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(57.9)</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(39.4)</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729">
                <a:tc>
                  <a:txBody>
                    <a:bodyPr/>
                    <a:lstStyle/>
                    <a:p>
                      <a:pPr marL="0" marR="0" algn="l">
                        <a:spcBef>
                          <a:spcPts val="0"/>
                        </a:spcBef>
                        <a:spcAft>
                          <a:spcPts val="0"/>
                        </a:spcAft>
                      </a:pP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Adjusted profit/(</a:t>
                      </a:r>
                      <a:r>
                        <a:rPr lang="en-US" sz="12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loss</a:t>
                      </a: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per basic ADS (non-GAAP)</a:t>
                      </a:r>
                      <a:r>
                        <a:rPr lang="en-US" sz="1200" kern="100" baseline="300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per ADS)</a:t>
                      </a:r>
                      <a:r>
                        <a:rPr lang="en-US" sz="1200" kern="100" baseline="300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0.05</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(0.86)</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(0.59)</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a:latin typeface="+mj-lt"/>
                        </a:rPr>
                        <a:t>EBITDA</a:t>
                      </a:r>
                      <a:r>
                        <a:rPr lang="en-US" altLang="zh-CN" sz="1200" b="1" baseline="0">
                          <a:latin typeface="+mj-lt"/>
                        </a:rPr>
                        <a:t> </a:t>
                      </a:r>
                      <a:endParaRPr lang="zh-CN" altLang="en-US" sz="1200" b="1"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45.8</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(48.2)</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(34.3)</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a:latin typeface="+mj-lt"/>
                        </a:rPr>
                        <a:t>EBITDA </a:t>
                      </a:r>
                      <a:r>
                        <a:rPr lang="en-US" altLang="zh-CN" sz="1200" b="1" baseline="0">
                          <a:latin typeface="+mj-lt"/>
                        </a:rPr>
                        <a:t>margin </a:t>
                      </a:r>
                      <a:endParaRPr lang="zh-CN" altLang="en-US" sz="1200" b="1"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18.7%</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(64.0)%</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(17.3)%</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2" name="灯片编号占位符 1"/>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Balance Sheet Summary</a:t>
            </a:r>
            <a:endParaRPr lang="en-US" dirty="0"/>
          </a:p>
        </p:txBody>
      </p:sp>
      <p:graphicFrame>
        <p:nvGraphicFramePr>
          <p:cNvPr id="60" name="表格 6"/>
          <p:cNvGraphicFramePr>
            <a:graphicFrameLocks noGrp="1"/>
          </p:cNvGraphicFramePr>
          <p:nvPr>
            <p:custDataLst>
              <p:tags r:id="rId1"/>
            </p:custDataLst>
          </p:nvPr>
        </p:nvGraphicFramePr>
        <p:xfrm>
          <a:off x="360000" y="730004"/>
          <a:ext cx="8041043" cy="5521392"/>
        </p:xfrm>
        <a:graphic>
          <a:graphicData uri="http://schemas.openxmlformats.org/drawingml/2006/table">
            <a:tbl>
              <a:tblPr firstRow="1" bandRow="1">
                <a:tableStyleId>{5C22544A-7EE6-4342-B048-85BDC9FD1C3A}</a:tableStyleId>
              </a:tblPr>
              <a:tblGrid>
                <a:gridCol w="4278610"/>
                <a:gridCol w="1262991"/>
                <a:gridCol w="1252009"/>
                <a:gridCol w="1247433"/>
              </a:tblGrid>
              <a:tr h="63201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a:solidFill>
                            <a:schemeClr val="tx1"/>
                          </a:solidFill>
                          <a:latin typeface="+mn-lt"/>
                          <a:ea typeface="+mn-ea"/>
                          <a:cs typeface="+mn-cs"/>
                        </a:rPr>
                        <a:t>($ in millions</a:t>
                      </a:r>
                      <a:r>
                        <a:rPr lang="en-US" altLang="zh-CN" sz="1200" b="0" kern="1200" dirty="0">
                          <a:solidFill>
                            <a:schemeClr val="tx1"/>
                          </a:solidFill>
                          <a:latin typeface="+mn-lt"/>
                          <a:ea typeface="+mn-ea"/>
                          <a:cs typeface="+mn-cs"/>
                        </a:rPr>
                        <a:t>)</a:t>
                      </a:r>
                      <a:endParaRPr lang="zh-CN" altLang="en-US" sz="1200" b="1" kern="1200" dirty="0">
                        <a:solidFill>
                          <a:schemeClr val="accent3"/>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9/30/2025</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6/30/2025</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9/30/2024</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err="1">
                          <a:solidFill>
                            <a:schemeClr val="dk1"/>
                          </a:solidFill>
                          <a:latin typeface="+mn-lt"/>
                          <a:ea typeface="+mn-ea"/>
                          <a:cs typeface="+mn-cs"/>
                        </a:rPr>
                        <a:t>Cash</a:t>
                      </a:r>
                      <a:r>
                        <a:rPr lang="en-US" altLang="zh-CN" sz="1200" kern="1200" baseline="0">
                          <a:solidFill>
                            <a:schemeClr val="dk1"/>
                          </a:solidFill>
                          <a:latin typeface="+mn-lt"/>
                          <a:ea typeface="+mn-ea"/>
                          <a:cs typeface="+mn-cs"/>
                        </a:rPr>
                        <a:t>, cash equivalent and restricted cash</a:t>
                      </a:r>
                      <a:endParaRPr lang="zh-CN" altLang="en-US" sz="1200" dirty="0">
                        <a:latin typeface="+mn-lt"/>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551.6</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598.6</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853.4</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baseline="0">
                          <a:solidFill>
                            <a:schemeClr val="dk1"/>
                          </a:solidFill>
                          <a:latin typeface="+mn-lt"/>
                          <a:ea typeface="+mn-ea"/>
                          <a:cs typeface="+mn-cs"/>
                        </a:rPr>
                        <a:t>Accounts and notes receivables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157.0</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49.1</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84.5</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a:latin typeface="+mn-lt"/>
                        </a:rPr>
                        <a:t>Short-term investments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431.3</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418.8</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245.0</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dirty="0">
                          <a:solidFill>
                            <a:schemeClr val="dk1"/>
                          </a:solidFill>
                          <a:latin typeface="+mn-lt"/>
                          <a:ea typeface="+mn-ea"/>
                          <a:cs typeface="+mn-cs"/>
                        </a:rPr>
                        <a:t>Inventories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121.4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167.6</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206.9</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a:latin typeface="+mn-lt"/>
                        </a:rPr>
                        <a:t>Fixed term deposit within one year</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1,034.5</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960.7</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1,215.2</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0" kern="1200" baseline="0">
                          <a:solidFill>
                            <a:schemeClr val="tx1"/>
                          </a:solidFill>
                          <a:latin typeface="+mn-lt"/>
                          <a:ea typeface="+mn-ea"/>
                          <a:cs typeface="+mn-cs"/>
                        </a:rPr>
                        <a:t>Prepaid land use rights</a:t>
                      </a:r>
                      <a:endParaRPr lang="zh-CN" altLang="en-US" sz="1200" b="0" dirty="0">
                        <a:solidFill>
                          <a:schemeClr val="tx1"/>
                        </a:solidFill>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154.2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154.1</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159.9</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indent="89535" algn="l" defTabSz="914400" rtl="0" eaLnBrk="1" latinLnBrk="0" hangingPunct="1"/>
                      <a:r>
                        <a:rPr lang="en-US" sz="1200" b="0" kern="1200" baseline="0" err="1">
                          <a:solidFill>
                            <a:schemeClr val="tx1"/>
                          </a:solidFill>
                          <a:latin typeface="+mn-lt"/>
                          <a:ea typeface="+mn-ea"/>
                          <a:cs typeface="+mn-cs"/>
                        </a:rPr>
                        <a:t>Property</a:t>
                      </a:r>
                      <a:r>
                        <a:rPr lang="en-US" sz="1200" b="0" kern="1200" baseline="0">
                          <a:solidFill>
                            <a:schemeClr val="tx1"/>
                          </a:solidFill>
                          <a:latin typeface="+mn-lt"/>
                          <a:ea typeface="+mn-ea"/>
                          <a:cs typeface="+mn-cs"/>
                        </a:rPr>
                        <a:t>, plant and equipment, net</a:t>
                      </a:r>
                      <a:endParaRPr lang="zh-CN" altLang="en-US" sz="1200" b="0" kern="1200" baseline="0" dirty="0">
                        <a:solidFill>
                          <a:schemeClr val="tx1"/>
                        </a:solidFill>
                        <a:latin typeface="+mn-lt"/>
                        <a:ea typeface="+mn-ea"/>
                        <a:cs typeface="+mn-cs"/>
                      </a:endParaRPr>
                    </a:p>
                  </a:txBody>
                  <a:tcPr marL="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3,409.9</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3,446.4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3,903.4</a:t>
                      </a:r>
                      <a:endParaRPr lang="en-US" sz="1200" b="0" i="0" u="none" strike="noStrike" kern="1200" dirty="0">
                        <a:solidFill>
                          <a:srgbClr val="000000"/>
                        </a:solidFill>
                        <a:effectLst/>
                        <a:latin typeface="Arial" panose="020B0604020202020204"/>
                        <a:ea typeface="+mn-ea"/>
                        <a:cs typeface="Arial" panose="020B0604020202020204"/>
                      </a:endParaRPr>
                    </a:p>
                  </a:txBody>
                  <a:tcPr marL="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assets</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6,342.2</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6,290.0</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7,048.7</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algn="l" defTabSz="914400" rtl="0" eaLnBrk="1" latinLnBrk="0" hangingPunct="1"/>
                      <a:r>
                        <a:rPr lang="en-US" altLang="zh-CN" sz="1200" kern="1200" baseline="0">
                          <a:solidFill>
                            <a:schemeClr val="dk1"/>
                          </a:solidFill>
                          <a:latin typeface="+mn-lt"/>
                          <a:ea typeface="+mn-ea"/>
                          <a:cs typeface="+mn-cs"/>
                        </a:rPr>
                        <a:t>Advances from customers - short term portion</a:t>
                      </a:r>
                      <a:endParaRPr lang="zh-CN" altLang="en-US" sz="1200"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24.2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21.0</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56.2</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a:solidFill>
                            <a:schemeClr val="dk1"/>
                          </a:solidFill>
                          <a:latin typeface="+mn-lt"/>
                          <a:ea typeface="+mn-ea"/>
                          <a:cs typeface="+mn-cs"/>
                        </a:rPr>
                        <a:t>Advance from customers - long term portion</a:t>
                      </a:r>
                      <a:endParaRPr lang="zh-CN" altLang="en-US" sz="1200"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16.9</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18.2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76.7</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a:latin typeface="+mn-lt"/>
                        </a:rPr>
                        <a:t>Payables for purchases of property, plant and equipment</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312.2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336.7</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454.4</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liabilities</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497.3</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483.1</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724.3</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equity</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5,844.9</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5,806.9</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6,324.4</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a:latin typeface="+mn-lt"/>
                        </a:rPr>
                        <a:t>Total liabilities and equity</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kern="1200" baseline="0" dirty="0">
                          <a:solidFill>
                            <a:schemeClr val="dk1"/>
                          </a:solidFill>
                          <a:latin typeface="+mn-lt"/>
                          <a:ea typeface="+mn-ea"/>
                          <a:cs typeface="+mn-cs"/>
                        </a:rPr>
                        <a:t>6,324.2</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kern="1200" baseline="0" dirty="0">
                          <a:solidFill>
                            <a:schemeClr val="dk1"/>
                          </a:solidFill>
                          <a:latin typeface="+mn-lt"/>
                          <a:ea typeface="+mn-ea"/>
                          <a:cs typeface="+mn-cs"/>
                        </a:rPr>
                        <a:t>6,290.0</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7,048.7</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Straight Connector 19"/>
          <p:cNvCxnSpPr>
            <a:cxnSpLocks noChangeShapeType="1"/>
          </p:cNvCxnSpPr>
          <p:nvPr/>
        </p:nvCxnSpPr>
        <p:spPr bwMode="auto">
          <a:xfrm flipV="1">
            <a:off x="5902385" y="729168"/>
            <a:ext cx="0" cy="5183374"/>
          </a:xfrm>
          <a:prstGeom prst="line">
            <a:avLst/>
          </a:prstGeom>
          <a:noFill/>
          <a:ln w="12700"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19"/>
          <p:cNvCxnSpPr>
            <a:cxnSpLocks noChangeShapeType="1"/>
          </p:cNvCxnSpPr>
          <p:nvPr/>
        </p:nvCxnSpPr>
        <p:spPr bwMode="auto">
          <a:xfrm flipV="1">
            <a:off x="7207652" y="729167"/>
            <a:ext cx="0" cy="5183375"/>
          </a:xfrm>
          <a:prstGeom prst="line">
            <a:avLst/>
          </a:prstGeom>
          <a:noFill/>
          <a:ln w="12700"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灯片编号占位符 2"/>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Cash Flow Summary</a:t>
            </a:r>
            <a:endParaRPr lang="en-US" dirty="0"/>
          </a:p>
        </p:txBody>
      </p:sp>
      <p:graphicFrame>
        <p:nvGraphicFramePr>
          <p:cNvPr id="58" name="表格 6"/>
          <p:cNvGraphicFramePr>
            <a:graphicFrameLocks noGrp="1"/>
          </p:cNvGraphicFramePr>
          <p:nvPr>
            <p:custDataLst>
              <p:tags r:id="rId1"/>
            </p:custDataLst>
          </p:nvPr>
        </p:nvGraphicFramePr>
        <p:xfrm>
          <a:off x="363538" y="690058"/>
          <a:ext cx="8236743" cy="5179802"/>
        </p:xfrm>
        <a:graphic>
          <a:graphicData uri="http://schemas.openxmlformats.org/drawingml/2006/table">
            <a:tbl>
              <a:tblPr firstRow="1" bandRow="1">
                <a:tableStyleId>{5C22544A-7EE6-4342-B048-85BDC9FD1C3A}</a:tableStyleId>
              </a:tblPr>
              <a:tblGrid>
                <a:gridCol w="5351462"/>
                <a:gridCol w="1438275"/>
                <a:gridCol w="1447006"/>
              </a:tblGrid>
              <a:tr h="570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a:solidFill>
                            <a:schemeClr val="tx1"/>
                          </a:solidFill>
                          <a:latin typeface="+mn-lt"/>
                          <a:ea typeface="+mn-ea"/>
                          <a:cs typeface="+mn-cs"/>
                        </a:rPr>
                        <a:t>($ in millions</a:t>
                      </a:r>
                      <a:r>
                        <a:rPr lang="en-US" altLang="zh-CN" sz="1200" b="0" kern="1200" dirty="0">
                          <a:solidFill>
                            <a:schemeClr val="tx1"/>
                          </a:solidFill>
                          <a:latin typeface="+mn-lt"/>
                          <a:ea typeface="+mn-ea"/>
                          <a:cs typeface="+mn-cs"/>
                        </a:rPr>
                        <a:t>)</a:t>
                      </a:r>
                      <a:endParaRPr lang="zh-CN" altLang="en-US" sz="1200" b="0" kern="1200" dirty="0">
                        <a:solidFill>
                          <a:schemeClr val="tx1"/>
                        </a:solidFill>
                        <a:latin typeface="+mn-lt"/>
                        <a:ea typeface="+mn-ea"/>
                        <a:cs typeface="+mn-cs"/>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9 months ended </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9/30/2025</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9 months ended </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9/30/2024</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Net (</a:t>
                      </a:r>
                      <a:r>
                        <a:rPr lang="en-US" sz="1200" b="0" i="0" u="none" strike="noStrike" kern="1200" dirty="0">
                          <a:solidFill>
                            <a:srgbClr val="000000"/>
                          </a:solidFill>
                          <a:effectLst/>
                          <a:latin typeface="Arial" panose="020B0604020202020204"/>
                        </a:rPr>
                        <a:t>loss)/income</a:t>
                      </a:r>
                      <a:endParaRPr lang="en-US" sz="1200" b="0" i="0" u="none" strike="noStrike" dirty="0">
                        <a:effectLst/>
                        <a:latin typeface="Arial" panose="020B0604020202020204"/>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(206.2)</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(206.6)</a:t>
                      </a:r>
                      <a:endParaRPr lang="en-US" sz="1200" b="0" i="0" u="none" strike="noStrike" dirty="0">
                        <a:effectLst/>
                        <a:latin typeface="Arial" panose="020B0604020202020204"/>
                      </a:endParaRPr>
                    </a:p>
                  </a:txBody>
                  <a:tcPr marL="9525" marR="9525" marT="9525"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570503">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kern="1200">
                          <a:solidFill>
                            <a:schemeClr val="dk1"/>
                          </a:solidFill>
                          <a:effectLst/>
                          <a:latin typeface="+mn-lt"/>
                          <a:ea typeface="+mn-ea"/>
                          <a:cs typeface="+mn-cs"/>
                        </a:rPr>
                        <a:t>Adjustments to reconcile net income to net cash provided by operating activities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354.9</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395.6</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kern="1200">
                          <a:solidFill>
                            <a:schemeClr val="dk1"/>
                          </a:solidFill>
                          <a:effectLst/>
                          <a:latin typeface="+mn-lt"/>
                          <a:ea typeface="+mn-ea"/>
                          <a:cs typeface="+mn-cs"/>
                        </a:rPr>
                        <a:t>Changes in operating assets and liabilities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(198.7)</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(565.4)</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altLang="zh-CN" sz="1200" b="1" i="0" u="none" strike="noStrike" kern="1200">
                          <a:solidFill>
                            <a:srgbClr val="000000"/>
                          </a:solidFill>
                          <a:effectLst/>
                          <a:latin typeface="+mn-lt"/>
                        </a:rPr>
                        <a:t>Net cash (used in)/provided by operating activities </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(50.0)</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1" i="0" u="none" strike="noStrike" dirty="0">
                          <a:effectLst/>
                          <a:latin typeface="Arial" panose="020B0604020202020204"/>
                        </a:rPr>
                        <a:t>(376.5)</a:t>
                      </a:r>
                      <a:endParaRPr lang="en-US" sz="1200" b="1"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2303">
                <a:tc>
                  <a:txBody>
                    <a:bodyPr/>
                    <a:lstStyle/>
                    <a:p>
                      <a:r>
                        <a:rPr lang="en-US" altLang="zh-CN" sz="1200" b="1" i="0" u="none" strike="noStrike" kern="1200">
                          <a:solidFill>
                            <a:srgbClr val="000000"/>
                          </a:solidFill>
                          <a:effectLst/>
                          <a:latin typeface="+mn-lt"/>
                          <a:ea typeface="+mn-ea"/>
                          <a:cs typeface="+mn-cs"/>
                        </a:rPr>
                        <a:t>Net cash used in provided by investing activities </a:t>
                      </a:r>
                      <a:endParaRPr lang="zh-CN" altLang="en-US" sz="1200" b="1" i="0" u="none" strike="noStrike" kern="1200" dirty="0">
                        <a:solidFill>
                          <a:srgbClr val="000000"/>
                        </a:solidFill>
                        <a:effectLst/>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(448.9)</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spcBef>
                          <a:spcPts val="0"/>
                        </a:spcBef>
                        <a:spcAft>
                          <a:spcPts val="0"/>
                        </a:spcAft>
                      </a:pPr>
                      <a:r>
                        <a:rPr lang="en-US" altLang="zh-CN" sz="1200" b="1" i="0" u="none" strike="noStrike" kern="1200" dirty="0">
                          <a:solidFill>
                            <a:schemeClr val="dk1"/>
                          </a:solidFill>
                          <a:effectLst/>
                          <a:latin typeface="Arial" panose="020B0604020202020204"/>
                          <a:ea typeface="+mn-ea"/>
                          <a:cs typeface="+mn-cs"/>
                        </a:rPr>
                        <a:t>(1,747.7)</a:t>
                      </a:r>
                      <a:endParaRPr lang="en-US" altLang="zh-CN" sz="1200" b="1" i="0" u="none" strike="noStrike" kern="1200" dirty="0">
                        <a:solidFill>
                          <a:schemeClr val="dk1"/>
                        </a:solidFill>
                        <a:effectLst/>
                        <a:latin typeface="Arial" panose="020B0604020202020204"/>
                        <a:ea typeface="+mn-ea"/>
                        <a:cs typeface="+mn-cs"/>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b="1" i="0" u="none" strike="noStrike" kern="1200">
                          <a:solidFill>
                            <a:srgbClr val="000000"/>
                          </a:solidFill>
                          <a:effectLst/>
                          <a:latin typeface="+mn-lt"/>
                        </a:rPr>
                        <a:t>Net cash used in provided by financing activities </a:t>
                      </a:r>
                      <a:endParaRPr lang="en-US" sz="1200" b="1"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(32)</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i="0" u="none" strike="noStrike" dirty="0">
                          <a:effectLst/>
                          <a:latin typeface="+mn-lt"/>
                        </a:rPr>
                        <a:t>(48.5)</a:t>
                      </a:r>
                      <a:endParaRPr lang="en-US" altLang="zh-CN" sz="1200" b="1" i="0" u="none" strike="noStrike" dirty="0">
                        <a:effectLst/>
                        <a:latin typeface="+mn-lt"/>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2303">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Effect of exchange rate changes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12.1</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rtl="0" eaLnBrk="1" fontAlgn="b" latinLnBrk="0" hangingPunct="1">
                        <a:spcBef>
                          <a:spcPts val="0"/>
                        </a:spcBef>
                        <a:spcAft>
                          <a:spcPts val="0"/>
                        </a:spcAft>
                      </a:pPr>
                      <a:r>
                        <a:rPr lang="en-US" sz="1200" b="0" i="0" u="none" strike="noStrike" dirty="0">
                          <a:effectLst/>
                          <a:latin typeface="Arial" panose="020B0604020202020204"/>
                        </a:rPr>
                        <a:t>(21.8)</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Net decrease in cash, cash equivalents and restricted cash</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(486.8)</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(2,194.6)</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err="1">
                          <a:solidFill>
                            <a:srgbClr val="000000"/>
                          </a:solidFill>
                          <a:effectLst/>
                          <a:latin typeface="Arial" panose="020B0604020202020204"/>
                        </a:rPr>
                        <a:t>Cash</a:t>
                      </a:r>
                      <a:r>
                        <a:rPr lang="en-US" sz="1200" b="0" i="0" u="none" strike="noStrike" kern="1200">
                          <a:solidFill>
                            <a:srgbClr val="000000"/>
                          </a:solidFill>
                          <a:effectLst/>
                          <a:latin typeface="Arial" panose="020B0604020202020204"/>
                        </a:rPr>
                        <a:t>, cash equivalents and restricted cash at the beginning of the</a:t>
                      </a:r>
                      <a:r>
                        <a:rPr lang="en-US" sz="1200" b="0" i="0" u="none" strike="noStrike" kern="1200" baseline="0">
                          <a:solidFill>
                            <a:srgbClr val="000000"/>
                          </a:solidFill>
                          <a:effectLst/>
                          <a:latin typeface="Arial" panose="020B0604020202020204"/>
                        </a:rPr>
                        <a:t> period</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1,038.3</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3,048.0</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altLang="zh-CN" sz="1200" b="0" i="0" u="none" strike="noStrike" kern="1200" err="1">
                          <a:solidFill>
                            <a:srgbClr val="000000"/>
                          </a:solidFill>
                          <a:effectLst/>
                          <a:latin typeface="+mn-lt"/>
                        </a:rPr>
                        <a:t>Cash</a:t>
                      </a:r>
                      <a:r>
                        <a:rPr lang="en-US" altLang="zh-CN" sz="1200" b="0" i="0" u="none" strike="noStrike" kern="1200">
                          <a:solidFill>
                            <a:srgbClr val="000000"/>
                          </a:solidFill>
                          <a:effectLst/>
                          <a:latin typeface="+mn-lt"/>
                        </a:rPr>
                        <a:t>, cash equivalents and restricted cash </a:t>
                      </a:r>
                      <a:r>
                        <a:rPr lang="en-US" sz="1200" b="0" i="0" u="none" strike="noStrike" kern="1200">
                          <a:solidFill>
                            <a:srgbClr val="000000"/>
                          </a:solidFill>
                          <a:effectLst/>
                          <a:latin typeface="Arial" panose="020B0604020202020204"/>
                        </a:rPr>
                        <a:t>at the end of the period</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551.6</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853.4</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灯片编号占位符 2"/>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3C5482B9-D11D-4067-B360-F1AA9B4F5826}" type="slidenum">
              <a:rPr lang="en-US" noProof="1" smtClean="0"/>
            </a:fld>
            <a:endParaRPr lang="en-US" noProof="1"/>
          </a:p>
        </p:txBody>
      </p:sp>
      <p:graphicFrame>
        <p:nvGraphicFramePr>
          <p:cNvPr id="3" name="表格 2"/>
          <p:cNvGraphicFramePr>
            <a:graphicFrameLocks noGrp="1"/>
          </p:cNvGraphicFramePr>
          <p:nvPr>
            <p:custDataLst>
              <p:tags r:id="rId1"/>
            </p:custDataLst>
          </p:nvPr>
        </p:nvGraphicFramePr>
        <p:xfrm>
          <a:off x="594907" y="855009"/>
          <a:ext cx="8008404" cy="2203151"/>
        </p:xfrm>
        <a:graphic>
          <a:graphicData uri="http://schemas.openxmlformats.org/drawingml/2006/table">
            <a:tbl>
              <a:tblPr>
                <a:tableStyleId>{5C22544A-7EE6-4342-B048-85BDC9FD1C3A}</a:tableStyleId>
              </a:tblPr>
              <a:tblGrid>
                <a:gridCol w="4072959"/>
                <a:gridCol w="164419"/>
                <a:gridCol w="1207948"/>
                <a:gridCol w="164419"/>
                <a:gridCol w="1148280"/>
                <a:gridCol w="164419"/>
                <a:gridCol w="1085960"/>
              </a:tblGrid>
              <a:tr h="201930">
                <a:tc>
                  <a:txBody>
                    <a:bodyPr/>
                    <a:lstStyle/>
                    <a:p>
                      <a:pPr marL="0" marR="0" algn="l">
                        <a:spcBef>
                          <a:spcPts val="0"/>
                        </a:spcBef>
                        <a:spcAft>
                          <a:spcPts val="0"/>
                        </a:spcAft>
                      </a:pPr>
                      <a:r>
                        <a:rPr lang="en-US" altLang="zh-CN" sz="1200" kern="100">
                          <a:effectLst/>
                          <a:latin typeface="+mj-lt"/>
                          <a:ea typeface="宋体" panose="02010600030101010101" pitchFamily="2" charset="-122"/>
                          <a:cs typeface="+mj-lt"/>
                        </a:rPr>
                        <a:t>$ </a:t>
                      </a:r>
                      <a:r>
                        <a:rPr lang="zh-CN" altLang="en-US" sz="1200" kern="100">
                          <a:effectLst/>
                          <a:latin typeface="+mj-lt"/>
                          <a:ea typeface="宋体" panose="02010600030101010101" pitchFamily="2" charset="-122"/>
                          <a:cs typeface="+mj-lt"/>
                        </a:rPr>
                        <a:t>in thousands</a:t>
                      </a:r>
                      <a:endParaRPr lang="zh-CN" altLang="en-US" sz="1200" kern="100" dirty="0">
                        <a:effectLst/>
                        <a:latin typeface="+mj-lt"/>
                        <a:ea typeface="宋体" panose="02010600030101010101" pitchFamily="2" charset="-122"/>
                        <a:cs typeface="+mj-lt"/>
                      </a:endParaRPr>
                    </a:p>
                  </a:txBody>
                  <a:tcPr marL="68580" marR="68580">
                    <a:solidFill>
                      <a:schemeClr val="bg1">
                        <a:lumMod val="85000"/>
                      </a:schemeClr>
                    </a:solidFill>
                  </a:tcPr>
                </a:tc>
                <a:tc gridSpan="6">
                  <a:txBody>
                    <a:bodyPr/>
                    <a:lstStyle/>
                    <a:p>
                      <a:pPr marL="0" marR="0" algn="ctr">
                        <a:spcBef>
                          <a:spcPts val="0"/>
                        </a:spcBef>
                        <a:spcAft>
                          <a:spcPts val="0"/>
                        </a:spcAft>
                      </a:pPr>
                      <a:r>
                        <a:rPr lang="en-US" sz="1200" b="1" kern="0">
                          <a:solidFill>
                            <a:schemeClr val="tx2"/>
                          </a:solidFill>
                          <a:effectLst/>
                        </a:rPr>
                        <a:t>3 months Ended</a:t>
                      </a:r>
                      <a:endParaRPr lang="en-US" sz="1200" b="1" kern="100" dirty="0">
                        <a:solidFill>
                          <a:schemeClr val="tx2"/>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hMerge="1">
                  <a:tcPr/>
                </a:tc>
                <a:tc hMerge="1">
                  <a:tcPr/>
                </a:tc>
                <a:tc hMerge="1">
                  <a:tcPr/>
                </a:tc>
                <a:tc hMerge="1">
                  <a:tcPr/>
                </a:tc>
                <a:tc hMerge="1">
                  <a:tcPr/>
                </a:tc>
              </a:tr>
              <a:tr h="282911">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Sep. 30,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Jun. 30,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altLang="zh-CN" sz="1200" kern="100" dirty="0">
                          <a:effectLst/>
                        </a:rPr>
                        <a:t>Sep. 30, 2024</a:t>
                      </a:r>
                      <a:endPar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201930">
                <a:tc>
                  <a:txBody>
                    <a:bodyPr/>
                    <a:lstStyle/>
                    <a:p>
                      <a:pPr marL="127000" marR="0" indent="-127000" algn="l">
                        <a:spcBef>
                          <a:spcPts val="0"/>
                        </a:spcBef>
                        <a:spcAft>
                          <a:spcPts val="0"/>
                        </a:spcAft>
                      </a:pPr>
                      <a:r>
                        <a:rPr lang="en-US" sz="1200" kern="0">
                          <a:effectLst/>
                        </a:rPr>
                        <a:t>Net (</a:t>
                      </a:r>
                      <a:r>
                        <a:rPr lang="en-US" sz="1200" kern="0" dirty="0">
                          <a:effectLst/>
                        </a:rPr>
                        <a:t>loss)/income</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t"/>
                      <a:r>
                        <a:rPr lang="en-US" sz="1200" b="0" i="0" dirty="0">
                          <a:solidFill>
                            <a:srgbClr val="000000"/>
                          </a:solidFill>
                          <a:effectLst/>
                          <a:latin typeface="+mj-lt"/>
                          <a:ea typeface="宋体" panose="02010600030101010101" pitchFamily="2" charset="-122"/>
                          <a:cs typeface="+mj-lt"/>
                        </a:rPr>
                        <a:t>          (14,844)</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 (98,645)</a:t>
                      </a:r>
                      <a:endParaRPr lang="zh-CN"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algn="r" fontAlgn="t">
                        <a:buClrTx/>
                        <a:buSzTx/>
                        <a:buFontTx/>
                      </a:pPr>
                      <a:r>
                        <a:rPr lang="en-US" sz="1200" b="0" i="0" dirty="0">
                          <a:solidFill>
                            <a:srgbClr val="000000"/>
                          </a:solidFill>
                          <a:effectLst/>
                          <a:latin typeface="+mj-lt"/>
                          <a:ea typeface="宋体" panose="02010600030101010101" pitchFamily="2" charset="-122"/>
                          <a:cs typeface="+mj-lt"/>
                        </a:rPr>
                        <a:t>     (76,930)</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r>
              <a:tr h="201930">
                <a:tc>
                  <a:txBody>
                    <a:bodyPr/>
                    <a:lstStyle/>
                    <a:p>
                      <a:pPr marL="0" marR="0" algn="l">
                        <a:spcBef>
                          <a:spcPts val="0"/>
                        </a:spcBef>
                        <a:spcAft>
                          <a:spcPts val="0"/>
                        </a:spcAft>
                      </a:pPr>
                      <a:r>
                        <a:rPr lang="en-US" sz="1200" kern="100">
                          <a:effectLst/>
                        </a:rPr>
                        <a:t>Income tax (</a:t>
                      </a:r>
                      <a:r>
                        <a:rPr lang="en-US" sz="1200" kern="100" dirty="0">
                          <a:effectLst/>
                        </a:rPr>
                        <a:t>benefit)/expense</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t"/>
                      <a:r>
                        <a:rPr lang="en-US" sz="1200" b="0" i="0" dirty="0">
                          <a:solidFill>
                            <a:srgbClr val="000000"/>
                          </a:solidFill>
                          <a:effectLst/>
                          <a:latin typeface="+mj-lt"/>
                          <a:ea typeface="宋体" panose="02010600030101010101" pitchFamily="2" charset="-122"/>
                          <a:cs typeface="+mj-lt"/>
                        </a:rPr>
                        <a:t>             2,958 </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 (8,172)</a:t>
                      </a:r>
                      <a:endParaRPr lang="zh-CN"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algn="r" fontAlgn="t">
                        <a:buClrTx/>
                        <a:buSzTx/>
                        <a:buFontTx/>
                      </a:pPr>
                      <a:r>
                        <a:rPr lang="en-US" sz="1200" b="0" i="0" dirty="0">
                          <a:solidFill>
                            <a:srgbClr val="000000"/>
                          </a:solidFill>
                          <a:effectLst/>
                          <a:latin typeface="+mj-lt"/>
                          <a:ea typeface="宋体" panose="02010600030101010101" pitchFamily="2" charset="-122"/>
                          <a:cs typeface="+mj-lt"/>
                        </a:rPr>
                        <a:t>     (12,007)</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r>
              <a:tr h="0">
                <a:tc>
                  <a:txBody>
                    <a:bodyPr/>
                    <a:lstStyle/>
                    <a:p>
                      <a:pPr marL="0" marR="0" algn="l">
                        <a:spcBef>
                          <a:spcPts val="0"/>
                        </a:spcBef>
                        <a:spcAft>
                          <a:spcPts val="0"/>
                        </a:spcAft>
                      </a:pPr>
                      <a:r>
                        <a:rPr lang="en-US" sz="1200" kern="100">
                          <a:effectLst/>
                        </a:rPr>
                        <a:t>Interest </a:t>
                      </a:r>
                      <a:r>
                        <a:rPr lang="en-US" sz="1200" kern="100">
                          <a:effectLst/>
                          <a:sym typeface="+mn-ea"/>
                        </a:rPr>
                        <a:t>income</a:t>
                      </a:r>
                      <a:r>
                        <a:rPr lang="en-US" sz="1200" kern="100">
                          <a:effectLst/>
                        </a:rPr>
                        <a:t>, net</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t"/>
                      <a:r>
                        <a:rPr lang="en-US" sz="1200" b="0" i="0" dirty="0">
                          <a:solidFill>
                            <a:srgbClr val="000000"/>
                          </a:solidFill>
                          <a:effectLst/>
                          <a:latin typeface="+mj-lt"/>
                          <a:ea typeface="宋体" panose="02010600030101010101" pitchFamily="2" charset="-122"/>
                          <a:cs typeface="+mj-lt"/>
                        </a:rPr>
                        <a:t>           (2,944)</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 (1,593)</a:t>
                      </a:r>
                      <a:endParaRPr lang="zh-CN"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algn="r" fontAlgn="t">
                        <a:buClrTx/>
                        <a:buSzTx/>
                        <a:buFontTx/>
                      </a:pPr>
                      <a:r>
                        <a:rPr lang="en-US" sz="1200" b="0" i="0" dirty="0">
                          <a:solidFill>
                            <a:srgbClr val="000000"/>
                          </a:solidFill>
                          <a:effectLst/>
                          <a:latin typeface="+mj-lt"/>
                          <a:ea typeface="宋体" panose="02010600030101010101" pitchFamily="2" charset="-122"/>
                          <a:cs typeface="+mj-lt"/>
                        </a:rPr>
                        <a:t>       (1,604)</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r>
              <a:tr h="191770">
                <a:tc>
                  <a:txBody>
                    <a:bodyPr/>
                    <a:lstStyle/>
                    <a:p>
                      <a:pPr marL="0" marR="0" algn="l">
                        <a:spcBef>
                          <a:spcPts val="0"/>
                        </a:spcBef>
                        <a:spcAft>
                          <a:spcPts val="0"/>
                        </a:spcAft>
                      </a:pPr>
                      <a:r>
                        <a:rPr lang="en-US" sz="1200" kern="100">
                          <a:effectLst/>
                        </a:rPr>
                        <a:t>Depreciation &amp; Amortization</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t"/>
                      <a:r>
                        <a:rPr lang="en-US" sz="1200" b="0" i="0" dirty="0">
                          <a:solidFill>
                            <a:srgbClr val="000000"/>
                          </a:solidFill>
                          <a:effectLst/>
                          <a:latin typeface="+mj-lt"/>
                          <a:ea typeface="宋体" panose="02010600030101010101" pitchFamily="2" charset="-122"/>
                          <a:cs typeface="+mj-lt"/>
                        </a:rPr>
                        <a:t>           60,595 </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 60,253 </a:t>
                      </a:r>
                      <a:endParaRPr lang="zh-CN"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 </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algn="r" fontAlgn="t">
                        <a:buClrTx/>
                        <a:buSzTx/>
                        <a:buFontTx/>
                      </a:pPr>
                      <a:r>
                        <a:rPr lang="en-US" sz="1200" b="0" i="0" dirty="0">
                          <a:solidFill>
                            <a:srgbClr val="000000"/>
                          </a:solidFill>
                          <a:effectLst/>
                          <a:latin typeface="+mj-lt"/>
                          <a:ea typeface="宋体" panose="02010600030101010101" pitchFamily="2" charset="-122"/>
                          <a:cs typeface="+mj-lt"/>
                        </a:rPr>
                        <a:t>       56,218 </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r>
              <a:tr h="0">
                <a:tc>
                  <a:txBody>
                    <a:bodyPr/>
                    <a:lstStyle/>
                    <a:p>
                      <a:pPr marL="0" marR="0" algn="l">
                        <a:spcBef>
                          <a:spcPts val="0"/>
                        </a:spcBef>
                        <a:spcAft>
                          <a:spcPts val="0"/>
                        </a:spcAft>
                      </a:pPr>
                      <a:r>
                        <a:rPr lang="en-US" sz="1200" b="1" kern="0">
                          <a:effectLst/>
                        </a:rPr>
                        <a:t>EBITDA (</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t"/>
                      <a:r>
                        <a:rPr lang="en-US" sz="1200" b="1" i="0" dirty="0">
                          <a:solidFill>
                            <a:srgbClr val="000000"/>
                          </a:solidFill>
                          <a:effectLst/>
                          <a:latin typeface="+mj-lt"/>
                          <a:ea typeface="宋体" panose="02010600030101010101" pitchFamily="2" charset="-122"/>
                          <a:cs typeface="+mj-lt"/>
                        </a:rPr>
                        <a:t>           45,765 </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marL="0" algn="r" defTabSz="914400" rtl="0" eaLnBrk="1" fontAlgn="ctr" latinLnBrk="0" hangingPunct="1">
                        <a:buNone/>
                      </a:pPr>
                      <a:r>
                        <a:rPr lang="en-US" sz="1200" b="1" i="0" u="none" strike="noStrike" kern="1200" dirty="0">
                          <a:solidFill>
                            <a:srgbClr val="000000"/>
                          </a:solidFill>
                          <a:effectLst/>
                          <a:latin typeface="+mj-lt"/>
                          <a:ea typeface="宋体" panose="02010600030101010101" pitchFamily="2" charset="-122"/>
                          <a:cs typeface="+mj-lt"/>
                        </a:rPr>
                        <a:t> </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1" i="0" u="none" strike="noStrike" kern="1200" dirty="0">
                          <a:solidFill>
                            <a:srgbClr val="000000"/>
                          </a:solidFill>
                          <a:effectLst/>
                          <a:latin typeface="+mj-lt"/>
                          <a:ea typeface="宋体" panose="02010600030101010101" pitchFamily="2" charset="-122"/>
                          <a:cs typeface="+mj-lt"/>
                        </a:rPr>
                        <a:t> (48,157)</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1" i="0" u="none" strike="noStrike" kern="1200">
                          <a:solidFill>
                            <a:srgbClr val="000000"/>
                          </a:solidFill>
                          <a:effectLst/>
                          <a:latin typeface="+mj-lt"/>
                          <a:ea typeface="宋体" panose="02010600030101010101" pitchFamily="2" charset="-122"/>
                          <a:cs typeface="+mj-lt"/>
                        </a:rPr>
                        <a:t> </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algn="r" fontAlgn="t">
                        <a:buClrTx/>
                        <a:buSzTx/>
                        <a:buFontTx/>
                      </a:pPr>
                      <a:r>
                        <a:rPr lang="en-US" sz="1200" b="1" i="0" dirty="0">
                          <a:solidFill>
                            <a:srgbClr val="000000"/>
                          </a:solidFill>
                          <a:effectLst/>
                          <a:latin typeface="+mj-lt"/>
                          <a:ea typeface="宋体" panose="02010600030101010101" pitchFamily="2" charset="-122"/>
                          <a:cs typeface="+mj-lt"/>
                        </a:rPr>
                        <a:t>     (34,323)</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r>
              <a:tr h="201930">
                <a:tc>
                  <a:txBody>
                    <a:bodyPr/>
                    <a:lstStyle/>
                    <a:p>
                      <a:pPr marL="127000" marR="0" indent="-127000" algn="l">
                        <a:spcBef>
                          <a:spcPts val="0"/>
                        </a:spcBef>
                        <a:spcAft>
                          <a:spcPts val="0"/>
                        </a:spcAft>
                      </a:pPr>
                      <a:r>
                        <a:rPr lang="en-US" sz="1200" b="1" kern="0">
                          <a:effectLst/>
                        </a:rPr>
                        <a:t>EBITDA margin</a:t>
                      </a:r>
                      <a:r>
                        <a:rPr lang="en-US" sz="1200" b="1" kern="100">
                          <a:effectLst/>
                        </a:rPr>
                        <a:t> </a:t>
                      </a:r>
                      <a:r>
                        <a:rPr lang="en-US" sz="1200" b="1" kern="0">
                          <a:effectLst/>
                        </a:rPr>
                        <a:t>(</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t"/>
                      <a:r>
                        <a:rPr lang="en-US" sz="1200" b="1" i="0" dirty="0">
                          <a:solidFill>
                            <a:srgbClr val="000000"/>
                          </a:solidFill>
                          <a:effectLst/>
                          <a:latin typeface="+mj-lt"/>
                          <a:ea typeface="宋体" panose="02010600030101010101" pitchFamily="2" charset="-122"/>
                          <a:cs typeface="+mj-lt"/>
                        </a:rPr>
                        <a:t>18.7%</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marL="0" algn="r" defTabSz="914400" rtl="0" eaLnBrk="1" fontAlgn="ctr" latinLnBrk="0" hangingPunct="1">
                        <a:buNone/>
                      </a:pPr>
                      <a:r>
                        <a:rPr lang="en-US" sz="1200" b="1" i="0" u="none" strike="noStrike" kern="1200">
                          <a:solidFill>
                            <a:srgbClr val="000000"/>
                          </a:solidFill>
                          <a:effectLst/>
                          <a:latin typeface="+mj-lt"/>
                          <a:ea typeface="宋体" panose="02010600030101010101" pitchFamily="2" charset="-122"/>
                          <a:cs typeface="+mj-lt"/>
                        </a:rPr>
                        <a:t> </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altLang="en-US" sz="1200" b="1" i="0" u="none" strike="noStrike" kern="1200" dirty="0">
                          <a:solidFill>
                            <a:srgbClr val="000000"/>
                          </a:solidFill>
                          <a:effectLst/>
                          <a:latin typeface="+mj-lt"/>
                          <a:ea typeface="宋体" panose="02010600030101010101" pitchFamily="2" charset="-122"/>
                          <a:cs typeface="+mj-lt"/>
                        </a:rPr>
                        <a:t>(64.0)%</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marL="0" algn="r" defTabSz="914400" rtl="0" eaLnBrk="1" fontAlgn="ctr" latinLnBrk="0" hangingPunct="1">
                        <a:buNone/>
                      </a:pPr>
                      <a:r>
                        <a:rPr lang="en-US" sz="1200" b="1" i="0" u="none" strike="noStrike" kern="1200">
                          <a:solidFill>
                            <a:srgbClr val="000000"/>
                          </a:solidFill>
                          <a:effectLst/>
                          <a:latin typeface="+mj-lt"/>
                          <a:ea typeface="宋体" panose="02010600030101010101" pitchFamily="2" charset="-122"/>
                          <a:cs typeface="+mj-lt"/>
                        </a:rPr>
                        <a:t> </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c>
                  <a:txBody>
                    <a:bodyPr/>
                    <a:lstStyle/>
                    <a:p>
                      <a:pPr algn="r" fontAlgn="t">
                        <a:buClrTx/>
                        <a:buSzTx/>
                        <a:buFontTx/>
                      </a:pPr>
                      <a:r>
                        <a:rPr lang="en-US" sz="1200" b="1" i="0" dirty="0">
                          <a:solidFill>
                            <a:srgbClr val="000000"/>
                          </a:solidFill>
                          <a:effectLst/>
                          <a:latin typeface="+mj-lt"/>
                          <a:ea typeface="宋体" panose="02010600030101010101" pitchFamily="2" charset="-122"/>
                          <a:cs typeface="+mj-lt"/>
                        </a:rPr>
                        <a:t>(17.3)%</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r>
            </a:tbl>
          </a:graphicData>
        </a:graphic>
      </p:graphicFrame>
      <p:graphicFrame>
        <p:nvGraphicFramePr>
          <p:cNvPr id="5" name="表格 4"/>
          <p:cNvGraphicFramePr>
            <a:graphicFrameLocks noGrp="1"/>
          </p:cNvGraphicFramePr>
          <p:nvPr>
            <p:custDataLst>
              <p:tags r:id="rId2"/>
            </p:custDataLst>
          </p:nvPr>
        </p:nvGraphicFramePr>
        <p:xfrm>
          <a:off x="594908" y="3371265"/>
          <a:ext cx="8008404" cy="2286000"/>
        </p:xfrm>
        <a:graphic>
          <a:graphicData uri="http://schemas.openxmlformats.org/drawingml/2006/table">
            <a:tbl>
              <a:tblPr>
                <a:tableStyleId>{5C22544A-7EE6-4342-B048-85BDC9FD1C3A}</a:tableStyleId>
              </a:tblPr>
              <a:tblGrid>
                <a:gridCol w="4050950"/>
                <a:gridCol w="162560"/>
                <a:gridCol w="1218630"/>
                <a:gridCol w="164419"/>
                <a:gridCol w="1160866"/>
                <a:gridCol w="164419"/>
                <a:gridCol w="1086560"/>
              </a:tblGrid>
              <a:tr h="249045">
                <a:tc>
                  <a:txBody>
                    <a:bodyPr/>
                    <a:lstStyle/>
                    <a:p>
                      <a:pPr marL="0" marR="0" algn="l">
                        <a:spcBef>
                          <a:spcPts val="0"/>
                        </a:spcBef>
                        <a:spcAft>
                          <a:spcPts val="0"/>
                        </a:spcAft>
                      </a:pPr>
                      <a:r>
                        <a:rPr lang="en-US" altLang="zh-CN" sz="1200" kern="100">
                          <a:effectLst/>
                          <a:latin typeface="+mj-lt"/>
                          <a:ea typeface="宋体" panose="02010600030101010101" pitchFamily="2" charset="-122"/>
                          <a:cs typeface="+mj-lt"/>
                          <a:sym typeface="+mn-ea"/>
                        </a:rPr>
                        <a:t>$ </a:t>
                      </a:r>
                      <a:r>
                        <a:rPr lang="zh-CN" altLang="en-US" sz="1200" kern="100">
                          <a:effectLst/>
                          <a:latin typeface="+mj-lt"/>
                          <a:ea typeface="宋体" panose="02010600030101010101" pitchFamily="2" charset="-122"/>
                          <a:cs typeface="+mj-lt"/>
                          <a:sym typeface="+mn-ea"/>
                        </a:rPr>
                        <a:t>in thousands</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gridSpan="6">
                  <a:txBody>
                    <a:bodyPr/>
                    <a:lstStyle/>
                    <a:p>
                      <a:pPr marL="0" marR="0" algn="ctr">
                        <a:spcBef>
                          <a:spcPts val="0"/>
                        </a:spcBef>
                        <a:spcAft>
                          <a:spcPts val="0"/>
                        </a:spcAft>
                      </a:pPr>
                      <a:r>
                        <a:rPr lang="en-US" sz="1200" b="1" kern="0">
                          <a:solidFill>
                            <a:schemeClr val="tx2"/>
                          </a:solidFill>
                          <a:effectLst/>
                        </a:rPr>
                        <a:t>3 months Ended</a:t>
                      </a:r>
                      <a:endParaRPr lang="en-US" sz="1200" b="1" kern="100" dirty="0">
                        <a:solidFill>
                          <a:schemeClr val="tx2"/>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hMerge="1">
                  <a:tcPr/>
                </a:tc>
                <a:tc hMerge="1">
                  <a:tcPr/>
                </a:tc>
                <a:tc hMerge="1">
                  <a:tcPr/>
                </a:tc>
                <a:tc hMerge="1">
                  <a:tcPr/>
                </a:tc>
                <a:tc hMerge="1">
                  <a:tcPr/>
                </a:tc>
              </a:tr>
              <a:tr h="249045">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Sep. 30,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Jun. 30,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altLang="zh-CN" sz="1200" kern="100" dirty="0">
                          <a:effectLst/>
                        </a:rPr>
                        <a:t>Sep. 30, 2024</a:t>
                      </a:r>
                      <a:endPar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415076">
                <a:tc>
                  <a:txBody>
                    <a:bodyPr/>
                    <a:lstStyle/>
                    <a:p>
                      <a:pPr marL="127000" marR="0" indent="-127000" algn="l">
                        <a:spcBef>
                          <a:spcPts val="0"/>
                        </a:spcBef>
                        <a:spcAft>
                          <a:spcPts val="0"/>
                        </a:spcAft>
                      </a:pPr>
                      <a:r>
                        <a:rPr lang="en-US" sz="1200" kern="0">
                          <a:effectLst/>
                        </a:rPr>
                        <a:t>Net loss attributable to Daqo New Energy Corp. shareholders</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ctr"/>
                      <a:r>
                        <a:rPr lang="en-US" sz="1200" b="0" i="0" dirty="0">
                          <a:solidFill>
                            <a:srgbClr val="000000"/>
                          </a:solidFill>
                          <a:effectLst/>
                          <a:latin typeface="+mj-lt"/>
                          <a:ea typeface="宋体" panose="02010600030101010101" pitchFamily="2" charset="-122"/>
                          <a:cs typeface="+mj-lt"/>
                        </a:rPr>
                        <a:t>(14,918)</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algn="r">
                        <a:buNone/>
                      </a:pPr>
                      <a:r>
                        <a:rPr lang="en-US" sz="1200" b="0" i="0" u="none" strike="noStrike" kern="1200" dirty="0">
                          <a:solidFill>
                            <a:srgbClr val="000000"/>
                          </a:solidFill>
                          <a:effectLst/>
                          <a:latin typeface="+mj-lt"/>
                          <a:ea typeface="宋体" panose="02010600030101010101" pitchFamily="2" charset="-122"/>
                          <a:cs typeface="+mj-lt"/>
                        </a:rPr>
                        <a:t> </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 (76,478)</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0" i="0" u="none" strike="noStrike" kern="1200" dirty="0">
                          <a:solidFill>
                            <a:srgbClr val="000000"/>
                          </a:solidFill>
                          <a:effectLst/>
                          <a:latin typeface="+mj-lt"/>
                          <a:ea typeface="宋体" panose="02010600030101010101" pitchFamily="2" charset="-122"/>
                          <a:cs typeface="+mj-lt"/>
                        </a:rPr>
                        <a:t> </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fontAlgn="ctr"/>
                      <a:r>
                        <a:rPr lang="en-US" sz="1200" b="0" i="0" dirty="0">
                          <a:solidFill>
                            <a:srgbClr val="000000"/>
                          </a:solidFill>
                          <a:effectLst/>
                          <a:latin typeface="+mj-lt"/>
                          <a:ea typeface="宋体" panose="02010600030101010101" pitchFamily="2" charset="-122"/>
                          <a:cs typeface="+mj-lt"/>
                        </a:rPr>
                        <a:t>(60,724)</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r>
              <a:tr h="249045">
                <a:tc>
                  <a:txBody>
                    <a:bodyPr/>
                    <a:lstStyle/>
                    <a:p>
                      <a:pPr marL="0" marR="0" algn="l">
                        <a:spcBef>
                          <a:spcPts val="0"/>
                        </a:spcBef>
                        <a:spcAft>
                          <a:spcPts val="0"/>
                        </a:spcAft>
                      </a:pPr>
                      <a:r>
                        <a:rPr lang="en-US" sz="1200" kern="0">
                          <a:effectLst/>
                        </a:rPr>
                        <a:t>Share-based compensation</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ctr"/>
                      <a:r>
                        <a:rPr lang="en-US" sz="1200" b="0" i="0" dirty="0">
                          <a:solidFill>
                            <a:srgbClr val="000000"/>
                          </a:solidFill>
                          <a:effectLst/>
                          <a:latin typeface="+mj-lt"/>
                          <a:ea typeface="宋体" panose="02010600030101010101" pitchFamily="2" charset="-122"/>
                          <a:cs typeface="+mj-lt"/>
                        </a:rPr>
                        <a:t>18,605</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algn="r">
                        <a:buNone/>
                      </a:pPr>
                      <a:r>
                        <a:rPr lang="en-US" sz="1200" b="0" i="0" u="none" strike="noStrike" kern="1200" dirty="0">
                          <a:solidFill>
                            <a:srgbClr val="000000"/>
                          </a:solidFill>
                          <a:effectLst/>
                          <a:latin typeface="+mj-lt"/>
                          <a:ea typeface="宋体" panose="02010600030101010101" pitchFamily="2" charset="-122"/>
                          <a:cs typeface="+mj-lt"/>
                        </a:rPr>
                        <a:t> </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 18,606 </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0" i="0" u="none" strike="noStrike" kern="1200" dirty="0">
                          <a:solidFill>
                            <a:srgbClr val="000000"/>
                          </a:solidFill>
                          <a:effectLst/>
                          <a:latin typeface="+mj-lt"/>
                          <a:ea typeface="宋体" panose="02010600030101010101" pitchFamily="2" charset="-122"/>
                          <a:cs typeface="+mj-lt"/>
                        </a:rPr>
                        <a:t> </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fontAlgn="ctr"/>
                      <a:r>
                        <a:rPr lang="en-US" sz="1200" b="0" i="0" dirty="0">
                          <a:solidFill>
                            <a:srgbClr val="000000"/>
                          </a:solidFill>
                          <a:effectLst/>
                          <a:latin typeface="+mj-lt"/>
                          <a:ea typeface="宋体" panose="02010600030101010101" pitchFamily="2" charset="-122"/>
                          <a:cs typeface="+mj-lt"/>
                        </a:rPr>
                        <a:t>21,312</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r>
              <a:tr h="415076">
                <a:tc>
                  <a:txBody>
                    <a:bodyPr/>
                    <a:lstStyle/>
                    <a:p>
                      <a:pPr marL="0" marR="0" algn="l">
                        <a:spcBef>
                          <a:spcPts val="0"/>
                        </a:spcBef>
                        <a:spcAft>
                          <a:spcPts val="0"/>
                        </a:spcAft>
                      </a:pPr>
                      <a:r>
                        <a:rPr lang="en-US" sz="1200" b="1" kern="0">
                          <a:effectLst/>
                        </a:rPr>
                        <a:t>Adjusted net (</a:t>
                      </a:r>
                      <a:r>
                        <a:rPr lang="en-US" sz="1200" b="1" kern="0" dirty="0">
                          <a:effectLst/>
                        </a:rPr>
                        <a:t>loss</a:t>
                      </a:r>
                      <a:r>
                        <a:rPr lang="en-US" sz="1200" b="1" kern="0">
                          <a:effectLst/>
                        </a:rPr>
                        <a:t>)/income (non-GAAP) attributable to Daqo New Energy Corp. shareholders</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ctr"/>
                      <a:r>
                        <a:rPr lang="en-US" sz="1200" b="1" i="0" dirty="0">
                          <a:solidFill>
                            <a:srgbClr val="000000"/>
                          </a:solidFill>
                          <a:effectLst/>
                          <a:latin typeface="+mj-lt"/>
                          <a:ea typeface="宋体" panose="02010600030101010101" pitchFamily="2" charset="-122"/>
                          <a:cs typeface="+mj-lt"/>
                        </a:rPr>
                        <a:t>3,687 </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algn="r">
                        <a:buNone/>
                      </a:pPr>
                      <a:r>
                        <a:rPr lang="en-US" sz="1200" b="1" i="0" u="none" strike="noStrike" kern="1200" dirty="0">
                          <a:solidFill>
                            <a:srgbClr val="000000"/>
                          </a:solidFill>
                          <a:effectLst/>
                          <a:latin typeface="+mj-lt"/>
                          <a:ea typeface="宋体" panose="02010600030101010101" pitchFamily="2" charset="-122"/>
                          <a:cs typeface="+mj-lt"/>
                        </a:rPr>
                        <a:t> </a:t>
                      </a:r>
                      <a:endParaRPr 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1" i="0" u="none" strike="noStrike" kern="1200" dirty="0">
                          <a:solidFill>
                            <a:srgbClr val="000000"/>
                          </a:solidFill>
                          <a:effectLst/>
                          <a:latin typeface="+mj-lt"/>
                          <a:ea typeface="宋体" panose="02010600030101010101" pitchFamily="2" charset="-122"/>
                          <a:cs typeface="+mj-lt"/>
                        </a:rPr>
                        <a:t> (57,872)</a:t>
                      </a:r>
                      <a:endParaRPr 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1" i="0" u="none" strike="noStrike" kern="1200" dirty="0">
                          <a:solidFill>
                            <a:srgbClr val="000000"/>
                          </a:solidFill>
                          <a:effectLst/>
                          <a:latin typeface="+mj-lt"/>
                          <a:ea typeface="宋体" panose="02010600030101010101" pitchFamily="2" charset="-122"/>
                          <a:cs typeface="+mj-lt"/>
                        </a:rPr>
                        <a:t> </a:t>
                      </a:r>
                      <a:endParaRPr 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fontAlgn="ctr"/>
                      <a:r>
                        <a:rPr lang="en-US" sz="1200" b="1" i="0" dirty="0">
                          <a:solidFill>
                            <a:srgbClr val="000000"/>
                          </a:solidFill>
                          <a:effectLst/>
                          <a:latin typeface="+mj-lt"/>
                          <a:ea typeface="宋体" panose="02010600030101010101" pitchFamily="2" charset="-122"/>
                          <a:cs typeface="+mj-lt"/>
                        </a:rPr>
                        <a:t>(39,412)</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r>
              <a:tr h="249045">
                <a:tc>
                  <a:txBody>
                    <a:bodyPr/>
                    <a:lstStyle/>
                    <a:p>
                      <a:pPr marL="0" marR="0" algn="l">
                        <a:spcBef>
                          <a:spcPts val="0"/>
                        </a:spcBef>
                        <a:spcAft>
                          <a:spcPts val="0"/>
                        </a:spcAft>
                      </a:pPr>
                      <a:r>
                        <a:rPr lang="en-US" sz="1200" b="1" kern="0">
                          <a:effectLst/>
                        </a:rPr>
                        <a:t>Adjusted (</a:t>
                      </a:r>
                      <a:r>
                        <a:rPr lang="en-US" sz="1200" b="1" kern="0" dirty="0">
                          <a:effectLst/>
                        </a:rPr>
                        <a:t>loss</a:t>
                      </a:r>
                      <a:r>
                        <a:rPr lang="en-US" sz="1200" b="1" kern="0">
                          <a:effectLst/>
                        </a:rPr>
                        <a:t>)/earnings per basic ADS* (</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ctr"/>
                      <a:r>
                        <a:rPr lang="en-US" sz="1200" b="1" i="0" dirty="0">
                          <a:solidFill>
                            <a:srgbClr val="000000"/>
                          </a:solidFill>
                          <a:effectLst/>
                          <a:latin typeface="+mj-lt"/>
                          <a:ea typeface="宋体" panose="02010600030101010101" pitchFamily="2" charset="-122"/>
                          <a:cs typeface="+mj-lt"/>
                        </a:rPr>
                        <a:t>0.05</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algn="r">
                        <a:buNone/>
                      </a:pPr>
                      <a:r>
                        <a:rPr lang="en-US" sz="1200" b="1" i="0" u="none" strike="noStrike" kern="1200" dirty="0">
                          <a:solidFill>
                            <a:srgbClr val="000000"/>
                          </a:solidFill>
                          <a:effectLst/>
                          <a:latin typeface="+mj-lt"/>
                          <a:ea typeface="宋体" panose="02010600030101010101" pitchFamily="2" charset="-122"/>
                          <a:cs typeface="+mj-lt"/>
                        </a:rPr>
                        <a:t> </a:t>
                      </a:r>
                      <a:endParaRPr 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1" i="0" u="none" strike="noStrike" kern="1200" dirty="0">
                          <a:solidFill>
                            <a:srgbClr val="000000"/>
                          </a:solidFill>
                          <a:effectLst/>
                          <a:latin typeface="+mj-lt"/>
                          <a:ea typeface="宋体" panose="02010600030101010101" pitchFamily="2" charset="-122"/>
                          <a:cs typeface="+mj-lt"/>
                        </a:rPr>
                        <a:t> (0.86)</a:t>
                      </a:r>
                      <a:endParaRPr 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1" i="0" u="none" strike="noStrike" kern="1200" dirty="0">
                          <a:solidFill>
                            <a:srgbClr val="000000"/>
                          </a:solidFill>
                          <a:effectLst/>
                          <a:latin typeface="+mj-lt"/>
                          <a:ea typeface="宋体" panose="02010600030101010101" pitchFamily="2" charset="-122"/>
                          <a:cs typeface="+mj-lt"/>
                        </a:rPr>
                        <a:t> </a:t>
                      </a:r>
                      <a:endParaRPr 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fontAlgn="ctr"/>
                      <a:r>
                        <a:rPr lang="en-US" sz="1200" b="1" i="0" dirty="0">
                          <a:solidFill>
                            <a:srgbClr val="000000"/>
                          </a:solidFill>
                          <a:effectLst/>
                          <a:latin typeface="+mj-lt"/>
                          <a:ea typeface="宋体" panose="02010600030101010101" pitchFamily="2" charset="-122"/>
                          <a:cs typeface="+mj-lt"/>
                        </a:rPr>
                        <a:t>(0.59)</a:t>
                      </a:r>
                      <a:endParaRPr lang="en-US" sz="1200" b="1" i="0" dirty="0">
                        <a:solidFill>
                          <a:srgbClr val="000000"/>
                        </a:solidFill>
                        <a:effectLst/>
                        <a:latin typeface="+mj-lt"/>
                        <a:ea typeface="宋体" panose="02010600030101010101" pitchFamily="2" charset="-122"/>
                        <a:cs typeface="+mj-lt"/>
                      </a:endParaRPr>
                    </a:p>
                  </a:txBody>
                  <a:tcPr marL="0" marR="0" marT="0" marB="0" anchor="ctr" anchorCtr="0"/>
                </a:tc>
              </a:tr>
              <a:tr h="249045">
                <a:tc>
                  <a:txBody>
                    <a:bodyPr/>
                    <a:lstStyle/>
                    <a:p>
                      <a:pPr marL="0" marR="0" algn="l">
                        <a:spcBef>
                          <a:spcPts val="0"/>
                        </a:spcBef>
                        <a:spcAft>
                          <a:spcPts val="0"/>
                        </a:spcAft>
                      </a:pPr>
                      <a:r>
                        <a:rPr lang="en-US" sz="1200" kern="0">
                          <a:effectLst/>
                        </a:rPr>
                        <a:t>Adjusted (</a:t>
                      </a:r>
                      <a:r>
                        <a:rPr lang="en-US" sz="1200" kern="0" dirty="0">
                          <a:effectLst/>
                        </a:rPr>
                        <a:t>loss</a:t>
                      </a:r>
                      <a:r>
                        <a:rPr lang="en-US" sz="1200" kern="0">
                          <a:effectLst/>
                        </a:rPr>
                        <a:t>)/earnings per diluted ADS* (</a:t>
                      </a:r>
                      <a:r>
                        <a:rPr lang="en-US" sz="1200" kern="0" dirty="0">
                          <a:effectLst/>
                        </a:rPr>
                        <a:t>non-GAAP)</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b">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algn="r" fontAlgn="ctr"/>
                      <a:r>
                        <a:rPr lang="en-US" sz="1200" b="0" i="0" dirty="0">
                          <a:solidFill>
                            <a:srgbClr val="000000"/>
                          </a:solidFill>
                          <a:effectLst/>
                          <a:latin typeface="+mj-lt"/>
                          <a:ea typeface="宋体" panose="02010600030101010101" pitchFamily="2" charset="-122"/>
                          <a:cs typeface="+mj-lt"/>
                        </a:rPr>
                        <a:t>0.05</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c>
                  <a:txBody>
                    <a:bodyPr/>
                    <a:lstStyle/>
                    <a:p>
                      <a:pPr algn="r">
                        <a:buNone/>
                      </a:pPr>
                      <a:r>
                        <a:rPr lang="en-US" sz="1200" b="0" i="0" u="none" strike="noStrike" kern="1200" dirty="0">
                          <a:solidFill>
                            <a:srgbClr val="000000"/>
                          </a:solidFill>
                          <a:effectLst/>
                          <a:latin typeface="+mj-lt"/>
                          <a:ea typeface="宋体" panose="02010600030101010101" pitchFamily="2" charset="-122"/>
                          <a:cs typeface="+mj-lt"/>
                        </a:rPr>
                        <a:t> </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 (0.86)</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0" i="0" u="none" strike="noStrike" kern="1200" dirty="0">
                          <a:solidFill>
                            <a:srgbClr val="000000"/>
                          </a:solidFill>
                          <a:effectLst/>
                          <a:latin typeface="+mj-lt"/>
                          <a:ea typeface="宋体" panose="02010600030101010101" pitchFamily="2" charset="-122"/>
                          <a:cs typeface="+mj-lt"/>
                        </a:rPr>
                        <a:t> </a:t>
                      </a:r>
                      <a:endParaRPr 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fontAlgn="ctr"/>
                      <a:r>
                        <a:rPr lang="en-US" sz="1200" b="0" i="0" dirty="0">
                          <a:solidFill>
                            <a:srgbClr val="000000"/>
                          </a:solidFill>
                          <a:effectLst/>
                          <a:latin typeface="+mj-lt"/>
                          <a:ea typeface="宋体" panose="02010600030101010101" pitchFamily="2" charset="-122"/>
                          <a:cs typeface="+mj-lt"/>
                        </a:rPr>
                        <a:t>(0.59)</a:t>
                      </a:r>
                      <a:endParaRPr lang="en-US" sz="1200" b="0" i="0" dirty="0">
                        <a:solidFill>
                          <a:srgbClr val="000000"/>
                        </a:solidFill>
                        <a:effectLst/>
                        <a:latin typeface="+mj-lt"/>
                        <a:ea typeface="宋体" panose="02010600030101010101" pitchFamily="2" charset="-122"/>
                        <a:cs typeface="+mj-lt"/>
                      </a:endParaRPr>
                    </a:p>
                  </a:txBody>
                  <a:tcPr marL="0" marR="0" marT="0" marB="0" anchor="ctr" anchorCtr="0"/>
                </a:tc>
              </a:tr>
            </a:tbl>
          </a:graphicData>
        </a:graphic>
      </p:graphicFrame>
      <p:sp>
        <p:nvSpPr>
          <p:cNvPr id="4" name="Title 1"/>
          <p:cNvSpPr txBox="1"/>
          <p:nvPr/>
        </p:nvSpPr>
        <p:spPr>
          <a:xfrm>
            <a:off x="449263" y="190500"/>
            <a:ext cx="8247888" cy="350865"/>
          </a:xfrm>
          <a:prstGeom prst="rect">
            <a:avLst/>
          </a:prstGeom>
        </p:spPr>
        <p:txBody>
          <a:bodyPr/>
          <a:lstStyle>
            <a:lvl1pPr algn="l" defTabSz="914400" rtl="0" eaLnBrk="1" latinLnBrk="0" hangingPunct="1">
              <a:lnSpc>
                <a:spcPct val="95000"/>
              </a:lnSpc>
              <a:spcBef>
                <a:spcPct val="0"/>
              </a:spcBef>
              <a:buNone/>
              <a:defRPr sz="2400" b="1" kern="1200">
                <a:solidFill>
                  <a:schemeClr val="accent1"/>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47F36"/>
                </a:solidFill>
                <a:effectLst/>
                <a:uLnTx/>
                <a:uFillTx/>
                <a:latin typeface="Arial" panose="020B0604020202020204" pitchFamily="34" charset="0"/>
                <a:ea typeface="宋体" panose="02010600030101010101" pitchFamily="2" charset="-122"/>
                <a:cs typeface="+mn-cs"/>
              </a:rPr>
              <a:t>Non-GAAP Reconciliation</a:t>
            </a:r>
            <a:endParaRPr kumimoji="0" lang="en-US" altLang="zh-CN" sz="1800" b="1" i="0" u="none" strike="noStrike" kern="1200" cap="none" spc="0" normalizeH="0" baseline="0" noProof="0" dirty="0">
              <a:ln>
                <a:noFill/>
              </a:ln>
              <a:solidFill>
                <a:srgbClr val="F47F3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solidFill>
                  <a:srgbClr val="F47F36"/>
                </a:solidFill>
              </a:rPr>
              <a:t>Use of Non-GAAP financial measures</a:t>
            </a:r>
            <a:endParaRPr lang="en-US" dirty="0">
              <a:solidFill>
                <a:srgbClr val="F47F36"/>
              </a:solidFill>
            </a:endParaRPr>
          </a:p>
        </p:txBody>
      </p:sp>
      <p:sp>
        <p:nvSpPr>
          <p:cNvPr id="5" name="TextBox 4"/>
          <p:cNvSpPr txBox="1"/>
          <p:nvPr/>
        </p:nvSpPr>
        <p:spPr>
          <a:xfrm>
            <a:off x="328613" y="751344"/>
            <a:ext cx="8244713" cy="4799775"/>
          </a:xfrm>
          <a:prstGeom prst="rect">
            <a:avLst/>
          </a:prstGeom>
          <a:noFill/>
        </p:spPr>
        <p:txBody>
          <a:bodyPr wrap="square" rtlCol="0">
            <a:spAutoFit/>
          </a:bodyPr>
          <a:lstStyle/>
          <a:p>
            <a:pPr algn="just">
              <a:lnSpc>
                <a:spcPct val="100000"/>
              </a:lnSpc>
            </a:pPr>
            <a:r>
              <a:rPr lang="en-US" altLang="zh-CN" sz="1400" kern="100">
                <a:effectLst/>
                <a:latin typeface="Arial" panose="020B0604020202020204" pitchFamily="34" charset="0"/>
                <a:ea typeface="宋体" panose="02010600030101010101" pitchFamily="2" charset="-122"/>
                <a:cs typeface="Times New Roman" panose="02020603050405020304" pitchFamily="18" charset="0"/>
              </a:rPr>
              <a:t>To supplement Daqo New Energy’s consolidated financial results presented in accordance with United States Generally Accepted Accounting Principles (“US GAAP”), the Company uses certain non-GAAP financial measures that are adjusted for certain items from the most directly comparable GAAP measures including earnings before interest, taxes, depreciation and amortization ("EBITDA") and EBITDA margin (which represents the proportion of EBITDA in revenues). Our management believes that each of these non-GAAP measures is useful to investors, enabling them to better assess changes in key element of the Company's results of operations across different reporting periods on a consistent basis, independent of certain items as described below. Thus, our management believes that, used in conjunction with US GAAP financial measures, these non-GAAP financial measures provide investors with meaningful supplemental information to assess the Company's operating results in a manner that is focused on its ongoing, core operating performance. Our management uses these non-GAAP measures internally to assess the business, its financial performance, current and historical results, as well as for strategic decision-making and forecasting future results. Given our management's use of these non-GAAP measures, the Company believes these measures are important to investors in understanding the Company's operating results as seen through the eyes of our management. These non-GAAP measures are not prepared in accordance with US GAAP or intended to be considered in isolation or as a substitute for the financial information prepared and presented in accordance with US GAAP; the non-GAAP measures should be reviewed together with the US GAAP measures, and may be different from non-GAAP measures used by other companies</a:t>
            </a:r>
            <a:r>
              <a:rPr lang="en-US" altLang="zh-CN" sz="1400" kern="100" dirty="0">
                <a:effectLst/>
                <a:latin typeface="Arial" panose="020B0604020202020204" pitchFamily="34" charset="0"/>
                <a:ea typeface="宋体" panose="02010600030101010101" pitchFamily="2" charset="-122"/>
                <a:cs typeface="Times New Roman" panose="02020603050405020304" pitchFamily="18" charset="0"/>
              </a:rPr>
              <a: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400" kern="100">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400">
                <a:latin typeface="+mn-lt"/>
              </a:rPr>
              <a:t> </a:t>
            </a:r>
            <a:endParaRPr lang="zh-CN" altLang="zh-CN" sz="1400" dirty="0">
              <a:latin typeface="+mn-lt"/>
            </a:endParaRPr>
          </a:p>
          <a:p>
            <a:pPr algn="l"/>
            <a:endParaRPr kumimoji="0" lang="zh-CN" altLang="en-US" sz="14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4"/>
          </p:nvPr>
        </p:nvSpPr>
        <p:spPr>
          <a:xfrm>
            <a:off x="7388225" y="6488906"/>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Number" descr="AQAAAAAQAONMcRNT3uJBngXBJumajLpZLNN2VI0MoU51RbxdWbCpuJe5jVqOI9P0QPzMo31r7A4CPF4Qax+i6GwH0KuTKF3FCsM9rrkOoeWmbBkcd5VF2jGANVUOqgbAZ2gZVkSY3Rtkw0U78m48oteZ1G6WHRyDHnXLlCFkPl1VU/m8yC7pva8BKY6kVBQ1Fk+WUZD1hsNQCD2Vklt0tp97bcLGlcdIic9IZJISyGoM29nq8sASAvvs7+rEFm+xWgzIa3ttGw=="/>
          <p:cNvSpPr>
            <a:spLocks noGrp="1"/>
          </p:cNvSpPr>
          <p:nvPr>
            <p:ph type="sldNum" sz="quarter" idx="4"/>
          </p:nvPr>
        </p:nvSpPr>
        <p:spPr/>
        <p:txBody>
          <a:bodyPr/>
          <a:lstStyle/>
          <a:p>
            <a:fld id="{3C5482B9-D11D-4067-B360-F1AA9B4F5826}" type="slidenum">
              <a:rPr lang="en-US" noProof="1" smtClean="0"/>
            </a:fld>
            <a:endParaRPr lang="en-US" noProof="1"/>
          </a:p>
        </p:txBody>
      </p:sp>
      <p:pic>
        <p:nvPicPr>
          <p:cNvPr id="55" name="Picture 5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788" y="2531619"/>
            <a:ext cx="3648075" cy="454539"/>
          </a:xfrm>
          <a:prstGeom prst="rect">
            <a:avLst/>
          </a:prstGeom>
        </p:spPr>
      </p:pic>
      <p:sp>
        <p:nvSpPr>
          <p:cNvPr id="57" name="Title" descr="Text Box: Flysheet heading"/>
          <p:cNvSpPr txBox="1">
            <a:spLocks noChangeArrowheads="1"/>
          </p:cNvSpPr>
          <p:nvPr/>
        </p:nvSpPr>
        <p:spPr bwMode="gray">
          <a:xfrm>
            <a:off x="454025" y="4031416"/>
            <a:ext cx="8239125"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noAutofit/>
          </a:bodyPr>
          <a:lstStyle>
            <a:lvl1pPr algn="l" defTabSz="914400" rtl="0" eaLnBrk="1" latinLnBrk="0" hangingPunct="1">
              <a:lnSpc>
                <a:spcPct val="95000"/>
              </a:lnSpc>
              <a:spcBef>
                <a:spcPct val="0"/>
              </a:spcBef>
              <a:buNone/>
              <a:defRPr sz="2400" b="1" kern="1200">
                <a:solidFill>
                  <a:schemeClr val="accent1"/>
                </a:solidFill>
                <a:latin typeface="+mj-lt"/>
                <a:ea typeface="+mj-ea"/>
                <a:cs typeface="+mn-cs"/>
              </a:defRPr>
            </a:lvl1pPr>
          </a:lstStyle>
          <a:p>
            <a:pPr algn="ctr" fontAlgn="auto">
              <a:spcAft>
                <a:spcPts val="0"/>
              </a:spcAft>
              <a:buClrTx/>
            </a:pPr>
            <a:r>
              <a:rPr lang="zh-CN" altLang="en-US" sz="4400">
                <a:solidFill>
                  <a:srgbClr val="F47F36"/>
                </a:solidFill>
              </a:rPr>
              <a:t>  </a:t>
            </a:r>
            <a:r>
              <a:rPr lang="en-US" altLang="zh-CN" sz="4400">
                <a:solidFill>
                  <a:srgbClr val="F47F36"/>
                </a:solidFill>
              </a:rPr>
              <a:t>Thank you</a:t>
            </a:r>
            <a:r>
              <a:rPr lang="en-US" altLang="zh-CN" sz="4400" dirty="0">
                <a:solidFill>
                  <a:srgbClr val="F47F36"/>
                </a:solidFill>
              </a:rPr>
              <a:t>!</a:t>
            </a:r>
            <a:endParaRPr lang="en-US" altLang="zh-CN" sz="4400" dirty="0">
              <a:solidFill>
                <a:srgbClr val="F47F36"/>
              </a:solidFill>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5" name="SlideTitle" descr="&lt;tags&gt;&lt;tag n=&quot;TagName&quot; v=&quot;SlideTitle&quot; /&gt;&lt;tag n=&quot;Top&quot; v=&quot;32&quot; /&gt;&lt;tag n=&quot;Left&quot; v=&quot;35.37504&quot; /&gt;&lt;tag n=&quot;Height&quot; v=&quot;27.37504&quot; /&gt;&lt;tag n=&quot;Width&quot; v=&quot;568.5&quot; /&gt;&lt;/tags&gt;"/>
          <p:cNvSpPr>
            <a:spLocks noGrp="1" noChangeArrowheads="1"/>
          </p:cNvSpPr>
          <p:nvPr>
            <p:ph type="title"/>
          </p:nvPr>
        </p:nvSpPr>
        <p:spPr>
          <a:xfrm>
            <a:off x="449263" y="190500"/>
            <a:ext cx="8247888" cy="701731"/>
          </a:xfrm>
        </p:spPr>
        <p:txBody>
          <a:bodyPr/>
          <a:lstStyle/>
          <a:p>
            <a:r>
              <a:rPr lang="en-US" altLang="zh-CN">
                <a:ea typeface="MS PGothic" panose="020B0600070205080204" pitchFamily="34" charset="-128"/>
              </a:rPr>
              <a:t>Safe Harbor Statement</a:t>
            </a:r>
            <a:br>
              <a:rPr lang="zh-CN" altLang="en-US" dirty="0">
                <a:solidFill>
                  <a:schemeClr val="accent6"/>
                </a:solidFill>
                <a:latin typeface="Arial" panose="020B0604020202020204" pitchFamily="34" charset="0"/>
                <a:ea typeface="宋体" panose="02010600030101010101" pitchFamily="2" charset="-122"/>
              </a:rPr>
            </a:br>
            <a:endParaRPr lang="en-US" altLang="ja-JP" dirty="0">
              <a:ea typeface="MS PGothic" panose="020B0600070205080204" pitchFamily="34" charset="-128"/>
            </a:endParaRPr>
          </a:p>
        </p:txBody>
      </p:sp>
      <p:sp>
        <p:nvSpPr>
          <p:cNvPr id="1044486" name="BasicText1" descr="&lt;tags&gt;&lt;tag n=&quot;Linked&quot; v=&quot;True&quot; /&gt;&lt;tag n=&quot;BulletInfo&quot; v=&quot;Standard&quot; /&gt;&lt;tag n=&quot;TagName&quot; v=&quot;BasicText1&quot; /&gt;&lt;tag n=&quot;Top&quot; v=&quot;78&quot; /&gt;&lt;tag n=&quot;Left&quot; v=&quot;35.37504&quot; /&gt;&lt;tag n=&quot;Height&quot; v=&quot;342&quot; /&gt;&lt;tag n=&quot;Width&quot; v=&quot;649.25&quot; /&gt;&lt;/tags&gt;"/>
          <p:cNvSpPr>
            <a:spLocks noGrp="1" noChangeArrowheads="1"/>
          </p:cNvSpPr>
          <p:nvPr>
            <p:ph idx="1"/>
          </p:nvPr>
        </p:nvSpPr>
        <p:spPr>
          <a:xfrm>
            <a:off x="449772" y="703022"/>
            <a:ext cx="8169804" cy="5438697"/>
          </a:xfrm>
          <a:noFill/>
        </p:spPr>
        <p:txBody>
          <a:bodyPr/>
          <a:lstStyle/>
          <a:p>
            <a:r>
              <a:rPr lang="en-US" altLang="zh-CN" b="0" kern="100">
                <a:effectLst/>
                <a:latin typeface="+mj-lt"/>
                <a:ea typeface="宋体" panose="02010600030101010101" pitchFamily="2" charset="-122"/>
                <a:cs typeface="Times New Roman" panose="02020603050405020304" pitchFamily="18" charset="0"/>
              </a:rPr>
              <a:t>This announcement contains forward-looking statements. These statements are made under the “safe harbor” provisions of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Private Securities Litigation Reform Act of 1995. These forward-looking statements can be identified by terminology such as “will,” “expects,” “anticipates,” “future,” “intends,” “plans,” “believes,” “estimates,” “guidance” and similar statements. Among other things, the outlook for the fourth quarter and the full year of 2025 and quotations from management in these announcements, as well as Daqo New Energy’s strategic and operational plans, contain forward-looking statements. The Company may also make written or oral forward-looking statements in its reports filed or furnished to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Securities and Exchange Commission, in its annual reports to shareholders, in press releases and other written materials and in oral statements made by its officers, directors or employees to third parties. Statements that are not historical facts, including statements about the Company’s beliefs and expectations, are forward-looking statements. Forward-looking statements involve inherent risks and uncertainties, all of which are difficult or impossible to predict accurately and many of which are beyond the Company’s control. A number of factors could cause actual results to differ materially from those contained in any forward-looking statement, including but not limited to the following: the demand for photovoltaic products and the development of photovoltaic technologies; global supply and demand for polysilicon; alternative technologies in cell manufacturing; the Company’s ability to significantly expand its polysilicon production capacity and output; the reduction in or elimination of government subsidies and economic incentives for solar energy applications; the Company’s ability to lower its production costs; and changes in political and regulatory environment. Further information regarding these and other risks is included in the reports or documents the Company has filed with, or furnished to,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Securities and Exchange Commission. All information provided in this press release is as of the date hereof, and the Company undertakes no duty to update such information or any forward-looking statement, except as required under applicable law</a:t>
            </a:r>
            <a:r>
              <a:rPr lang="en-US" altLang="zh-CN" b="0" kern="100" dirty="0">
                <a:effectLst/>
                <a:latin typeface="+mj-lt"/>
                <a:ea typeface="宋体" panose="02010600030101010101" pitchFamily="2" charset="-122"/>
                <a:cs typeface="Times New Roman" panose="02020603050405020304" pitchFamily="18" charset="0"/>
              </a:rPr>
              <a:t>.</a:t>
            </a:r>
            <a:br>
              <a:rPr lang="en-US" altLang="zh-CN" b="0" kern="100" dirty="0">
                <a:effectLst/>
                <a:latin typeface="+mj-lt"/>
                <a:ea typeface="宋体" panose="02010600030101010101" pitchFamily="2" charset="-122"/>
                <a:cs typeface="Times New Roman" panose="02020603050405020304" pitchFamily="18" charset="0"/>
              </a:rPr>
            </a:br>
            <a:endParaRPr lang="en-US" altLang="zh-CN" b="0" kern="100" dirty="0">
              <a:effectLst/>
              <a:latin typeface="+mj-lt"/>
              <a:ea typeface="宋体" panose="02010600030101010101" pitchFamily="2" charset="-122"/>
              <a:cs typeface="Times New Roman" panose="02020603050405020304" pitchFamily="18" charset="0"/>
            </a:endParaRPr>
          </a:p>
        </p:txBody>
      </p:sp>
      <p:sp>
        <p:nvSpPr>
          <p:cNvPr id="2" name="灯片编号占位符 1"/>
          <p:cNvSpPr>
            <a:spLocks noGrp="1"/>
          </p:cNvSpPr>
          <p:nvPr>
            <p:ph type="sldNum" sz="quarter" idx="10"/>
          </p:nvPr>
        </p:nvSpPr>
        <p:spPr>
          <a:xfrm>
            <a:off x="7388225" y="6488906"/>
            <a:ext cx="1755775" cy="357188"/>
          </a:xfrm>
        </p:spPr>
        <p:txBody>
          <a:bodyPr/>
          <a:lstStyle/>
          <a:p>
            <a:pPr algn="ctr"/>
            <a:fld id="{6ECF057E-9430-444F-93F0-FE493214D2F9}" type="slidenum">
              <a:rPr lang="ja-JP" altLang="en-US" smtClean="0"/>
            </a:fld>
            <a:endParaRPr lang="en-US" altLang="ja-JP"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txBox="1"/>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defPPr>
              <a:defRPr lang="en-US"/>
            </a:defPPr>
            <a:lvl1pPr algn="r" rtl="0" fontAlgn="base">
              <a:lnSpc>
                <a:spcPct val="100000"/>
              </a:lnSpc>
              <a:spcBef>
                <a:spcPct val="0"/>
              </a:spcBef>
              <a:spcAft>
                <a:spcPct val="0"/>
              </a:spcAft>
              <a:buClrTx/>
              <a:defRPr sz="1000" kern="1200">
                <a:solidFill>
                  <a:schemeClr val="tx1"/>
                </a:solidFill>
                <a:latin typeface="+mn-lt"/>
                <a:ea typeface="+mn-ea"/>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5pPr>
            <a:lvl6pPr marL="2286000" algn="l" defTabSz="914400" rtl="0" eaLnBrk="1" latinLnBrk="0" hangingPunct="1">
              <a:defRPr sz="1200" kern="1200">
                <a:solidFill>
                  <a:schemeClr val="tx1"/>
                </a:solidFill>
                <a:latin typeface="Credit Suisse Type Light" panose="020B0303040503020204" pitchFamily="34" charset="0"/>
                <a:ea typeface="+mn-ea"/>
                <a:cs typeface="+mn-cs"/>
              </a:defRPr>
            </a:lvl6pPr>
            <a:lvl7pPr marL="2743200" algn="l" defTabSz="914400" rtl="0" eaLnBrk="1" latinLnBrk="0" hangingPunct="1">
              <a:defRPr sz="1200" kern="1200">
                <a:solidFill>
                  <a:schemeClr val="tx1"/>
                </a:solidFill>
                <a:latin typeface="Credit Suisse Type Light" panose="020B0303040503020204" pitchFamily="34" charset="0"/>
                <a:ea typeface="+mn-ea"/>
                <a:cs typeface="+mn-cs"/>
              </a:defRPr>
            </a:lvl7pPr>
            <a:lvl8pPr marL="3200400" algn="l" defTabSz="914400" rtl="0" eaLnBrk="1" latinLnBrk="0" hangingPunct="1">
              <a:defRPr sz="1200" kern="1200">
                <a:solidFill>
                  <a:schemeClr val="tx1"/>
                </a:solidFill>
                <a:latin typeface="Credit Suisse Type Light" panose="020B0303040503020204" pitchFamily="34" charset="0"/>
                <a:ea typeface="+mn-ea"/>
                <a:cs typeface="+mn-cs"/>
              </a:defRPr>
            </a:lvl8pPr>
            <a:lvl9pPr marL="3657600" algn="l" defTabSz="914400" rtl="0" eaLnBrk="1" latinLnBrk="0" hangingPunct="1">
              <a:defRPr sz="1200" kern="1200">
                <a:solidFill>
                  <a:schemeClr val="tx1"/>
                </a:solidFill>
                <a:latin typeface="Credit Suisse Type Light" panose="020B0303040503020204" pitchFamily="34" charset="0"/>
                <a:ea typeface="+mn-ea"/>
                <a:cs typeface="+mn-cs"/>
              </a:defRPr>
            </a:lvl9pPr>
          </a:lstStyle>
          <a:p>
            <a:fld id="{3C5482B9-D11D-4067-B360-F1AA9B4F5826}" type="slidenum">
              <a:rPr lang="en-US" noProof="1" smtClean="0"/>
            </a:fld>
            <a:endParaRPr lang="en-US" noProof="1"/>
          </a:p>
        </p:txBody>
      </p:sp>
      <p:sp>
        <p:nvSpPr>
          <p:cNvPr id="7" name="SubTitle"/>
          <p:cNvSpPr txBox="1"/>
          <p:nvPr/>
        </p:nvSpPr>
        <p:spPr>
          <a:xfrm>
            <a:off x="519113" y="1951415"/>
            <a:ext cx="5287962" cy="618631"/>
          </a:xfrm>
          <a:prstGeom prst="rect">
            <a:avLst/>
          </a:prstGeom>
          <a:noFill/>
        </p:spPr>
        <p:txBody>
          <a:bodyPr vert="horz" wrap="square" lIns="0" tIns="45720" rIns="0" bIns="45720" rtlCol="0">
            <a:spAutoFit/>
          </a:bodyPr>
          <a:lstStyle/>
          <a:p>
            <a:pPr algn="l">
              <a:spcBef>
                <a:spcPct val="100000"/>
              </a:spcBef>
            </a:pPr>
            <a:r>
              <a:rPr lang="en-US" sz="1800" i="1">
                <a:solidFill>
                  <a:schemeClr val="accent2"/>
                </a:solidFill>
                <a:latin typeface="Arial" panose="020B0604020202020204"/>
              </a:rPr>
              <a:t>“A leading manufacturer of high-purity polysilicon for the global solar PV industry</a:t>
            </a:r>
            <a:r>
              <a:rPr lang="en-US" sz="1800" i="1" dirty="0">
                <a:solidFill>
                  <a:schemeClr val="accent2"/>
                </a:solidFill>
                <a:latin typeface="Arial" panose="020B0604020202020204"/>
              </a:rPr>
              <a:t>”</a:t>
            </a:r>
            <a:endParaRPr lang="en-US" sz="1800" i="1" dirty="0">
              <a:solidFill>
                <a:schemeClr val="accent2"/>
              </a:solidFill>
              <a:latin typeface="Arial" panose="020B0604020202020204"/>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a:t>
            </a:r>
            <a:endParaRPr lang="en-US" altLang="zh-CN" b="1" dirty="0">
              <a:solidFill>
                <a:schemeClr val="tx2"/>
              </a:solidFill>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7" name="文本框 6"/>
          <p:cNvSpPr txBox="1"/>
          <p:nvPr/>
        </p:nvSpPr>
        <p:spPr>
          <a:xfrm>
            <a:off x="251562" y="659130"/>
            <a:ext cx="8419465" cy="5931535"/>
          </a:xfrm>
          <a:prstGeom prst="rect">
            <a:avLst/>
          </a:prstGeom>
          <a:noFill/>
        </p:spPr>
        <p:txBody>
          <a:bodyPr wrap="square">
            <a:spAutoFit/>
          </a:bodyPr>
          <a:lstStyle/>
          <a:p>
            <a:pPr algn="just">
              <a:lnSpc>
                <a:spcPct val="150000"/>
              </a:lnSpc>
            </a:pPr>
            <a:r>
              <a:rPr lang="en-US" altLang="zh-CN" sz="1100" kern="100">
                <a:effectLst/>
                <a:latin typeface="Arial" panose="020B0604020202020204" pitchFamily="34" charset="0"/>
                <a:ea typeface="宋体" panose="02010600030101010101" pitchFamily="2" charset="-122"/>
                <a:cs typeface="Times New Roman" panose="02020603050405020304" pitchFamily="18" charset="0"/>
              </a:rPr>
              <a:t>Mr. Xiang Xu, Chairman and CEO of the Company, commented, </a:t>
            </a: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“With the recovery of market prices across the solar PV value chain in the third quarter of 2025, we believe the industry is gradually recovering from its cyclical downturn. In particular, the polysilicon sector reached an inflection point during the quarter, with prices rebounding significantly. As a result, we are pleased to report that for the third quarter, Daqo New Energy recorded positive EBITDA of $45.8 million, as well as adjusted net income of $3.7 million. Moreover, our strong balance sheet was further reinforced. As of September 30, 2025, the Company had cash balance of $552 million, short-term investments of $431 million, bank notes receivables balance of $157 million, and total fixed term bank deposit balance of $1.1 billion. In total, our bank deposit and financial investment assets, readily convertible into cash if needed, stood at $2.21 billion, representing an increase of $148 million compared to the end of the second quarter. Our solid financial foundation provides us with confidence and strategic flexibility to navigate the ongoing market recovery and capture long-term opportunities.”</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"Operationally, the Company implemented proactive measures to counteract the continued market oversupply, maintaining a nameplate capacity utilization rate of 40%. Total polysilicon production for the quarter was 30,650 MT, slightly above our guidance range of 27,000 to 30,000 MT. We also capitalized on favorable pricing conditions to sell not only our current quarter's output but also a significant portion of our existing inventory, leading to a sharp rise in our sales volume to 42,406 MT from 18,126 MT in the previous quarter. The strong increase in sales volume reflects both our customers’ confidence in Daqo’s product quality and their continued preference for our products in the new pricing environment. As a result, our sales volume far exceeded production, bringing our inventory down to a healthy level."</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“On another positive note, production cost declined significantly during the third quarter, extending our ongoing cost reduction trend. Total production cost declined by 12% to $6.38/kg in Q3 2025 from $7.26/kg in Q2 2025. Total idle facility related cost, primarily non-cash depreciation expenses, also fell to $1.18 in Q3 from $1.38 in Q2, driven by higher production levels. In particular, our cash cost decreased by 11% from $5.12/kg in Q2 to $4.54/kg in Q3, the lowest in the Company’s history. Cash cost includes approximately $0.16/kg of idle facility maintenance related cost.”</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2" name="文本框 1"/>
          <p:cNvSpPr txBox="1"/>
          <p:nvPr/>
        </p:nvSpPr>
        <p:spPr>
          <a:xfrm>
            <a:off x="449263" y="612384"/>
            <a:ext cx="7869114" cy="467820"/>
          </a:xfrm>
          <a:prstGeom prst="rect">
            <a:avLst/>
          </a:prstGeom>
          <a:noFill/>
        </p:spPr>
        <p:txBody>
          <a:bodyPr wrap="square" lIns="0" tIns="0" rIns="0" bIns="0" rtlCol="0">
            <a:spAutoFit/>
          </a:bodyPr>
          <a:lstStyle/>
          <a:p>
            <a:pPr algn="l"/>
            <a:r>
              <a:rPr lang="en-US" altLang="zh-CN" sz="1600">
                <a:latin typeface="+mn-lt"/>
              </a:rPr>
              <a:t> </a:t>
            </a:r>
            <a:endParaRPr lang="zh-CN" altLang="zh-CN" sz="1600" dirty="0">
              <a:latin typeface="+mn-lt"/>
            </a:endParaRPr>
          </a:p>
          <a:p>
            <a:pPr algn="l"/>
            <a:endParaRPr lang="zh-CN" altLang="en-US" sz="1600" dirty="0">
              <a:latin typeface="+mn-lt"/>
            </a:endParaRPr>
          </a:p>
        </p:txBody>
      </p:sp>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 – Continued</a:t>
            </a:r>
            <a:endParaRPr lang="en-US" altLang="zh-CN" b="1" dirty="0">
              <a:solidFill>
                <a:schemeClr val="tx2"/>
              </a:solidFill>
              <a:latin typeface="Arial" panose="020B0604020202020204" pitchFamily="34" charset="0"/>
              <a:ea typeface="宋体" panose="02010600030101010101" pitchFamily="2" charset="-122"/>
            </a:endParaRPr>
          </a:p>
        </p:txBody>
      </p:sp>
      <p:sp>
        <p:nvSpPr>
          <p:cNvPr id="5" name="文本框 6"/>
          <p:cNvSpPr txBox="1"/>
          <p:nvPr/>
        </p:nvSpPr>
        <p:spPr>
          <a:xfrm>
            <a:off x="196850" y="520700"/>
            <a:ext cx="8555355" cy="6439535"/>
          </a:xfrm>
          <a:prstGeom prst="rect">
            <a:avLst/>
          </a:prstGeom>
          <a:noFill/>
        </p:spPr>
        <p:txBody>
          <a:bodyPr wrap="square">
            <a:spAutoFit/>
          </a:bodyPr>
          <a:lstStyle/>
          <a:p>
            <a:pPr algn="just">
              <a:lnSpc>
                <a:spcPct val="150000"/>
              </a:lnSpc>
            </a:pPr>
            <a:r>
              <a:rPr lang="en-US" altLang="zh-CN" sz="1100" kern="100" dirty="0">
                <a:effectLst/>
                <a:latin typeface="+mj-lt"/>
                <a:ea typeface="宋体" panose="02010600030101010101" pitchFamily="2" charset="-122"/>
                <a:cs typeface="+mj-lt"/>
              </a:rPr>
              <a:t>“In light of the current market conditions, we expect our total polysilicon production volume in the fourth quarter of 2025 to be approximately 39,500 MT to 42,500 MT. As a result, we anticipate our full year 2025 production volume to be in the range of 121,000 MT to 124,000 MT.”</a:t>
            </a:r>
            <a:endParaRPr lang="en-US" altLang="zh-CN" sz="1100" kern="100" dirty="0">
              <a:effectLst/>
              <a:latin typeface="+mj-lt"/>
              <a:ea typeface="宋体" panose="02010600030101010101" pitchFamily="2" charset="-122"/>
              <a:cs typeface="+mj-lt"/>
            </a:endParaRPr>
          </a:p>
          <a:p>
            <a:pPr algn="just">
              <a:lnSpc>
                <a:spcPct val="150000"/>
              </a:lnSpc>
            </a:pPr>
            <a:endParaRPr lang="en-US" altLang="zh-CN" sz="1100" kern="100" dirty="0">
              <a:effectLst/>
              <a:latin typeface="+mj-lt"/>
              <a:ea typeface="宋体" panose="02010600030101010101" pitchFamily="2" charset="-122"/>
              <a:cs typeface="+mj-lt"/>
            </a:endParaRPr>
          </a:p>
          <a:p>
            <a:pPr algn="just">
              <a:lnSpc>
                <a:spcPct val="150000"/>
              </a:lnSpc>
            </a:pPr>
            <a:r>
              <a:rPr lang="en-US" altLang="zh-CN" sz="1100" kern="100" dirty="0">
                <a:effectLst/>
                <a:latin typeface="+mj-lt"/>
                <a:ea typeface="宋体" panose="02010600030101010101" pitchFamily="2" charset="-122"/>
                <a:cs typeface="+mj-lt"/>
              </a:rPr>
              <a:t>“At the industry level, according to industry statistics, monthly supply of polysilicon in Q3 remained in the range of approximately 100,000 MT to 130,000 MT. On September 24, President Xi announced China’s new 2035 environmental targets at the United Nations Climate Summit. These targets include increasing the share of non-fossil fuels in total energy consumption to over 30 percent, and expanding the installed capacity of wind and solar power to over six times the 2020 level, aiming to reach a cumulative capacity to 3,600GW by 2035. The official announcement reaffirmed China’s ambitious strategy to transition toward a low-carbon energy structure, with solar PV playing a pivotal role in the process.” </a:t>
            </a:r>
            <a:endParaRPr lang="en-US" altLang="zh-CN" sz="1100" kern="100" dirty="0">
              <a:effectLst/>
              <a:latin typeface="+mj-lt"/>
              <a:ea typeface="宋体" panose="02010600030101010101" pitchFamily="2" charset="-122"/>
              <a:cs typeface="+mj-lt"/>
            </a:endParaRPr>
          </a:p>
          <a:p>
            <a:pPr algn="just">
              <a:lnSpc>
                <a:spcPct val="150000"/>
              </a:lnSpc>
            </a:pPr>
            <a:endParaRPr lang="en-US" altLang="zh-CN" sz="1100" kern="100" dirty="0">
              <a:effectLst/>
              <a:latin typeface="+mj-lt"/>
              <a:ea typeface="宋体" panose="02010600030101010101" pitchFamily="2" charset="-122"/>
              <a:cs typeface="+mj-lt"/>
            </a:endParaRPr>
          </a:p>
          <a:p>
            <a:pPr algn="just">
              <a:lnSpc>
                <a:spcPct val="150000"/>
              </a:lnSpc>
            </a:pPr>
            <a:r>
              <a:rPr lang="en-US" altLang="zh-CN" sz="1100" kern="100" dirty="0">
                <a:effectLst/>
                <a:latin typeface="+mj-lt"/>
                <a:ea typeface="宋体" panose="02010600030101010101" pitchFamily="2" charset="-122"/>
                <a:cs typeface="+mj-lt"/>
              </a:rPr>
              <a:t>“Entering the third quarter, China’s “anti-involution” initiative to restrict low-price competition in the polysilicon sector continued to impact the industry. Market expectations of consolidation and tighter supply have improved overall industry fundamentals. In particular, on August 19, the Ministry of Industry and Information Technology,</a:t>
            </a:r>
            <a:r>
              <a:rPr lang="en-US" altLang="en-US" sz="1100" kern="100" dirty="0">
                <a:effectLst/>
                <a:latin typeface="+mj-lt"/>
                <a:ea typeface="宋体" panose="02010600030101010101" pitchFamily="2" charset="-122"/>
                <a:cs typeface="+mj-lt"/>
              </a:rPr>
              <a:t> </a:t>
            </a:r>
            <a:r>
              <a:rPr lang="en-US" altLang="zh-CN" sz="1100" kern="100" dirty="0">
                <a:effectLst/>
                <a:latin typeface="+mj-lt"/>
                <a:ea typeface="宋体" panose="02010600030101010101" pitchFamily="2" charset="-122"/>
                <a:cs typeface="+mj-lt"/>
              </a:rPr>
              <a:t>the Central Ministry of Social Work, the National Development and Reform Commission, the State Council's State-owned Assets Administration Commission, the General Administration of Market Supervision, and the National Energy Administration jointly held a symposium on the photovoltaic industry. The meeting emphasized the need to strengthen industrial regulation, curb disorderly low-price competition, standardize product quality, and promote industry self-discipline. On September 16, the Standardization Administration of China released a draft of a new mandatory national standard setting energy consumption limits per unit of polysilicon production. Once implemented,</a:t>
            </a:r>
            <a:r>
              <a:rPr lang="en-US" altLang="en-US" sz="1100" kern="100" dirty="0">
                <a:effectLst/>
                <a:latin typeface="+mj-lt"/>
                <a:ea typeface="宋体" panose="02010600030101010101" pitchFamily="2" charset="-122"/>
                <a:cs typeface="+mj-lt"/>
              </a:rPr>
              <a:t> </a:t>
            </a:r>
            <a:r>
              <a:rPr lang="en-US" altLang="zh-CN" sz="1100" kern="100" dirty="0">
                <a:effectLst/>
                <a:latin typeface="+mj-lt"/>
                <a:ea typeface="宋体" panose="02010600030101010101" pitchFamily="2" charset="-122"/>
                <a:cs typeface="+mj-lt"/>
              </a:rPr>
              <a:t>polysilicon manufacturers with unit energy consumption higher than 6.4kgce/kg must implement corrective improvements within a specified period. Those failing to comply or meet the entry threshold (5.5kgce/kg) after rectification will be ordered to cease operations. According to China’s Silicon Industry Association, China’s effective capacity of polysilicon production is expected to decline to 2.4million MT/year, a decrease of 16.4% from the end of 2024 and of 31.4% from total installed production capacity. We expect that the implementation of this new energy consumption standard will substantially ease the issue of industry overcapacity. As a result of these more forceful measures, polysilicon price rose sharply to RMB 45-49/kg in July from RMB 32-35/kg in June and further climbed to RMB49-55/kg at the end of the quarter.”</a:t>
            </a:r>
            <a:endParaRPr lang="en-US" altLang="zh-CN" sz="1100" kern="100" dirty="0">
              <a:effectLst/>
              <a:latin typeface="+mj-lt"/>
              <a:ea typeface="宋体" panose="02010600030101010101" pitchFamily="2" charset="-122"/>
              <a:cs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2" name="文本框 1"/>
          <p:cNvSpPr txBox="1"/>
          <p:nvPr/>
        </p:nvSpPr>
        <p:spPr>
          <a:xfrm>
            <a:off x="449263" y="612384"/>
            <a:ext cx="7869114" cy="467820"/>
          </a:xfrm>
          <a:prstGeom prst="rect">
            <a:avLst/>
          </a:prstGeom>
          <a:noFill/>
        </p:spPr>
        <p:txBody>
          <a:bodyPr wrap="square" lIns="0" tIns="0" rIns="0" bIns="0" rtlCol="0">
            <a:spAutoFit/>
          </a:bodyPr>
          <a:lstStyle/>
          <a:p>
            <a:pPr algn="l"/>
            <a:r>
              <a:rPr lang="en-US" altLang="zh-CN" sz="1600">
                <a:latin typeface="+mn-lt"/>
              </a:rPr>
              <a:t> </a:t>
            </a:r>
            <a:endParaRPr lang="zh-CN" altLang="zh-CN" sz="1600" dirty="0">
              <a:latin typeface="+mn-lt"/>
            </a:endParaRPr>
          </a:p>
          <a:p>
            <a:pPr algn="l"/>
            <a:endParaRPr lang="zh-CN" altLang="en-US" sz="1600" dirty="0">
              <a:latin typeface="+mn-lt"/>
            </a:endParaRPr>
          </a:p>
        </p:txBody>
      </p:sp>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 – Continued (</a:t>
            </a:r>
            <a:r>
              <a:rPr lang="en-US" altLang="zh-CN" b="1" dirty="0">
                <a:solidFill>
                  <a:schemeClr val="tx2"/>
                </a:solidFill>
                <a:latin typeface="Arial" panose="020B0604020202020204" pitchFamily="34" charset="0"/>
                <a:ea typeface="宋体" panose="02010600030101010101" pitchFamily="2" charset="-122"/>
              </a:rPr>
              <a:t>2)</a:t>
            </a:r>
            <a:endParaRPr lang="en-US" altLang="zh-CN" b="1" dirty="0">
              <a:solidFill>
                <a:schemeClr val="tx2"/>
              </a:solidFill>
              <a:latin typeface="Arial" panose="020B0604020202020204" pitchFamily="34" charset="0"/>
              <a:ea typeface="宋体" panose="02010600030101010101" pitchFamily="2" charset="-122"/>
            </a:endParaRPr>
          </a:p>
        </p:txBody>
      </p:sp>
      <p:sp>
        <p:nvSpPr>
          <p:cNvPr id="5" name="文本框 6"/>
          <p:cNvSpPr txBox="1"/>
          <p:nvPr/>
        </p:nvSpPr>
        <p:spPr>
          <a:xfrm>
            <a:off x="337185" y="727075"/>
            <a:ext cx="8419465" cy="2122805"/>
          </a:xfrm>
          <a:prstGeom prst="rect">
            <a:avLst/>
          </a:prstGeom>
          <a:noFill/>
        </p:spPr>
        <p:txBody>
          <a:bodyPr wrap="square">
            <a:spAutoFit/>
          </a:bodyPr>
          <a:lstStyle/>
          <a:p>
            <a:pPr algn="just">
              <a:lnSpc>
                <a:spcPct val="150000"/>
              </a:lnSpc>
            </a:pPr>
            <a:r>
              <a:rPr lang="en-US" altLang="zh-CN" sz="1100" kern="100" dirty="0">
                <a:latin typeface="Arial" panose="020B0604020202020204" pitchFamily="34" charset="0"/>
                <a:ea typeface="宋体" panose="02010600030101010101" pitchFamily="2" charset="-122"/>
                <a:cs typeface="Times New Roman" panose="02020603050405020304" pitchFamily="18" charset="0"/>
              </a:rPr>
              <a:t>“The solar PV industry continues to demonstrate strong long-term growth prospects. In the medium term, we believe that a combination of industry self-discipline and government anti-involution regulations will help foster a healthier and more sustainable industry. In the long run, as one of the most cost-effective and sustainable energy sources globally, solar power is expected to remain a key driver of the global energy transition and sustainable development.</a:t>
            </a:r>
            <a:r>
              <a:rPr lang="en-US" altLang="en-US" sz="1100" kern="100" dirty="0">
                <a:latin typeface="Arial" panose="020B0604020202020204" pitchFamily="34" charset="0"/>
                <a:ea typeface="宋体" panose="02010600030101010101" pitchFamily="2" charset="-122"/>
                <a:cs typeface="Times New Roman" panose="02020603050405020304" pitchFamily="18" charset="0"/>
              </a:rPr>
              <a:t> </a:t>
            </a:r>
            <a:r>
              <a:rPr lang="en-US" altLang="zh-CN" sz="1100" kern="100" dirty="0">
                <a:latin typeface="Arial" panose="020B0604020202020204" pitchFamily="34" charset="0"/>
                <a:ea typeface="宋体" panose="02010600030101010101" pitchFamily="2" charset="-122"/>
                <a:cs typeface="Times New Roman" panose="02020603050405020304" pitchFamily="18" charset="0"/>
              </a:rPr>
              <a:t>Looking ahead, Daqo New Energy is well positioned to capture the long-term growth in the global solar PV market and further strengthen its competitive edge by enhancing its higher-efficiency N-type technology and optimizing its cost structure through digital transformation and AI adoption. As one of the world's lowest-cost producers of the highest-quality N-type product, and with a strong balance sheet and no bank loan, we are confident in our ability to capitalize on the market recovery and emerge as an industry leader, well-positioned to seize future growth opportunities.”</a:t>
            </a:r>
            <a:endParaRPr lang="en-US" altLang="zh-CN" sz="1100" kern="100" dirty="0">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descr="&lt;tags&gt;&lt;tag n=&quot;TagName&quot; v=&quot;Notes&quot; /&gt;&lt;tag n=&quot;Top&quot; v=&quot;488.25&quot; /&gt;&lt;tag n=&quot;Left&quot; v=&quot;179.625&quot; /&gt;&lt;tag n=&quot;Height&quot; v=&quot;24.17378&quot; /&gt;&lt;tag n=&quot;Width&quot; v=&quot;408.375&quot; /&gt;&lt;/tags&gt;"/>
          <p:cNvSpPr txBox="1"/>
          <p:nvPr/>
        </p:nvSpPr>
        <p:spPr bwMode="gray">
          <a:xfrm>
            <a:off x="498733" y="5638466"/>
            <a:ext cx="8146534" cy="1183005"/>
          </a:xfrm>
          <a:prstGeom prst="rect">
            <a:avLst/>
          </a:prstGeom>
          <a:noFill/>
        </p:spPr>
        <p:txBody>
          <a:bodyPr vert="horz" wrap="square" lIns="0" tIns="0" rIns="0" bIns="0" rtlCol="0" anchor="t" anchorCtr="0">
            <a:spAutoFit/>
          </a:bodyPr>
          <a:lstStyle/>
          <a:p>
            <a:pPr algn="l">
              <a:buClrTx/>
            </a:pP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Notes:</a:t>
            </a:r>
            <a:endParaRPr lang="zh-CN" altLang="zh-CN" sz="9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Production cost and cash cost only refer to production in our polysilicon facilities. Production cost is calculated by the inventoriable costs relating to production of polysilicon divided by the production volume in the period indicated. Cash cost is calculated by the inventoriable costs relating to production of polysilicon excluding depreciation expense, divided by the production volume in the period indicated</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Daqo New Energy provides EBITDA, EBITDA margins, adjusted net income attributable to Daqo New Energy Corp. shareholders and adjusted earnings per basic ADS on a non-GAAP basis to provide supplemental information regarding its financial performance. For more information on these non-GAAP financial measures, please see the section captioned "Use of Non-GAAP Financial Measures" and the tables captioned "Reconciliation of non-GAAP financial measures to comparable US GAAP measures" set forth at the end of this press release</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ADS means American Depositary Share. One (1) ADS representing five (5) ordinary shares</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p:txBody>
      </p:sp>
      <p:sp>
        <p:nvSpPr>
          <p:cNvPr id="6" name="TextBox 5"/>
          <p:cNvSpPr txBox="1"/>
          <p:nvPr/>
        </p:nvSpPr>
        <p:spPr>
          <a:xfrm>
            <a:off x="295271" y="117809"/>
            <a:ext cx="9156700" cy="441960"/>
          </a:xfrm>
          <a:prstGeom prst="rect">
            <a:avLst/>
          </a:prstGeom>
          <a:noFill/>
        </p:spPr>
        <p:txBody>
          <a:bodyPr>
            <a:spAutoFit/>
          </a:bodyPr>
          <a:lstStyle/>
          <a:p>
            <a:pPr algn="l">
              <a:defRPr/>
            </a:pPr>
            <a:r>
              <a:rPr lang="en-US" altLang="zh-CN" sz="2400" b="1">
                <a:solidFill>
                  <a:schemeClr val="tx2"/>
                </a:solidFill>
                <a:latin typeface="Arial" panose="020B0604020202020204" pitchFamily="34" charset="0"/>
                <a:ea typeface="宋体" panose="02010600030101010101" pitchFamily="2" charset="-122"/>
              </a:rPr>
              <a:t>Operational and Financial Highlights in Q3 2025</a:t>
            </a:r>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2" name="灯片编号占位符 1"/>
          <p:cNvSpPr>
            <a:spLocks noGrp="1"/>
          </p:cNvSpPr>
          <p:nvPr>
            <p:ph type="sldNum" sz="quarter" idx="10"/>
          </p:nvPr>
        </p:nvSpPr>
        <p:spPr>
          <a:xfrm>
            <a:off x="7388225" y="6523741"/>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3" name="TextBox 3" descr="&lt;tags&gt;&lt;tag n=&quot;BulletInfo&quot; v=&quot;Standard&quot; /&gt;&lt;/tags&gt;"/>
          <p:cNvSpPr txBox="1"/>
          <p:nvPr/>
        </p:nvSpPr>
        <p:spPr>
          <a:xfrm>
            <a:off x="262890" y="474345"/>
            <a:ext cx="8871585" cy="6002655"/>
          </a:xfrm>
          <a:prstGeom prst="rect">
            <a:avLst/>
          </a:prstGeom>
          <a:noFill/>
        </p:spPr>
        <p:txBody>
          <a:bodyPr wrap="square" rtlCol="0">
            <a:spAutoFit/>
          </a:bodyPr>
          <a:lstStyle/>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Total cash, short-term investments, bank notes receivable and fixed term bank deposit balance was $2.21 billion at the end of Q3 2025, compared to $2.06 billion at the end of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production volume was 30,650 MT in Q3 2025, compared to 26,012 MT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sales volume was 42,406 MT in Q3 2025, compared to 18,126 MT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total production cost</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(1)</a:t>
            </a:r>
            <a:r>
              <a:rPr lang="en-US" altLang="zh-CN" kern="100">
                <a:latin typeface="Arial" panose="020B0604020202020204" pitchFamily="34" charset="0"/>
                <a:ea typeface="宋体" panose="02010600030101010101" pitchFamily="2" charset="-122"/>
                <a:cs typeface="Times New Roman" panose="02020603050405020304" pitchFamily="18" charset="0"/>
              </a:rPr>
              <a:t> was $6.38/kg in Q3 2025, compared to $7.26/kg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cash cost</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(1)</a:t>
            </a:r>
            <a:r>
              <a:rPr lang="en-US" altLang="zh-CN" kern="100">
                <a:latin typeface="Arial" panose="020B0604020202020204" pitchFamily="34" charset="0"/>
                <a:ea typeface="宋体" panose="02010600030101010101" pitchFamily="2" charset="-122"/>
                <a:cs typeface="Times New Roman" panose="02020603050405020304" pitchFamily="18" charset="0"/>
              </a:rPr>
              <a:t> was $4.54/kg in Q3 2025, compared to $5.12/kg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selling price (ASP) was $5.80/kg in Q3 2025, compared to $4.19/kg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Revenue was $244.6 million in Q3 2025, compared to $75.2 million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Gross profit was $9.7 million in Q3 2025, compared to gross loss of $81.4 million in Q2 2025. Gross margin was 3.9% in Q3 2025, compared to -108.3%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Net loss attributable to Daqo New Energy Corp. shareholders was $14.9 million in Q3 2025, compared to $76.5 million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Loss per basic American Depositary Share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was $0.22 in Q3 2025, compared to $1.14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Adjusted net income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attributable to Daqo New Energy Corp. shareholders was $3.7 million in Q3 2025, compared to adjusted net loss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 </a:t>
            </a:r>
            <a:r>
              <a:rPr lang="en-US" altLang="zh-CN" kern="100">
                <a:latin typeface="Arial" panose="020B0604020202020204" pitchFamily="34" charset="0"/>
                <a:ea typeface="宋体" panose="02010600030101010101" pitchFamily="2" charset="-122"/>
                <a:cs typeface="Times New Roman" panose="02020603050405020304" pitchFamily="18" charset="0"/>
              </a:rPr>
              <a:t>attributable to Daqo New Energy Corp. shareholders of $57.9 million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Adjusted earnings per basic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$0.05 in Q3 2025, compared to adjusted loss per basic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$0.86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EBITDA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$45.8 million in Q3 2025, compared to -$48.2 million in Q2 2025. EBITDA margin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18.7% in Q3 2025, compared to -64.0% in Q2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0" lvl="0" indent="0" algn="l">
              <a:lnSpc>
                <a:spcPct val="150000"/>
              </a:lnSpc>
              <a:buClrTx/>
              <a:buFont typeface="Arial" panose="020B0604020202020204" pitchFamily="34" charset="0"/>
              <a:buNone/>
            </a:pPr>
            <a:endParaRPr lang="en-US" altLang="zh-CN" kern="100" dirty="0">
              <a:latin typeface="Arial" panose="020B0604020202020204" pitchFamily="34" charset="0"/>
              <a:ea typeface="宋体" panose="02010600030101010101" pitchFamily="2" charset="-122"/>
              <a:cs typeface="Times New Roman" panose="02020603050405020304" pitchFamily="18" charset="0"/>
            </a:endParaRPr>
          </a:p>
          <a:p>
            <a:pPr marL="171450" indent="-171450" algn="l">
              <a:lnSpc>
                <a:spcPct val="150000"/>
              </a:lnSpc>
              <a:buClrTx/>
              <a:buFont typeface="Arial" panose="020B0604020202020204" pitchFamily="34" charset="0"/>
              <a:buChar char="•"/>
            </a:pPr>
            <a:endParaRPr lang="zh-CN" altLang="zh-CN" kern="100" dirty="0">
              <a:latin typeface="Arial" panose="020B0604020202020204" pitchFamily="34" charset="0"/>
              <a:ea typeface="宋体" panose="02010600030101010101" pitchFamily="2" charset="-122"/>
              <a:cs typeface="Times New Roman" panose="02020603050405020304" pitchFamily="18" charset="0"/>
            </a:endParaRPr>
          </a:p>
          <a:p>
            <a:pPr lvl="0" algn="l">
              <a:lnSpc>
                <a:spcPct val="150000"/>
              </a:lnSpc>
              <a:buClrTx/>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266700" y="145110"/>
            <a:ext cx="9156700" cy="461665"/>
          </a:xfrm>
          <a:prstGeom prst="rect">
            <a:avLst/>
          </a:prstGeom>
          <a:noFill/>
        </p:spPr>
        <p:txBody>
          <a:bodyPr>
            <a:spAutoFit/>
          </a:bodyPr>
          <a:lstStyle/>
          <a:p>
            <a:pPr algn="l">
              <a:lnSpc>
                <a:spcPct val="100000"/>
              </a:lnSpc>
              <a:buClrTx/>
              <a:defRPr/>
            </a:pPr>
            <a:r>
              <a:rPr lang="en-US" altLang="zh-CN" sz="2400" b="1">
                <a:solidFill>
                  <a:srgbClr val="F47F36"/>
                </a:solidFill>
                <a:latin typeface="Arial" panose="020B0604020202020204" pitchFamily="34" charset="0"/>
                <a:ea typeface="宋体" panose="02010600030101010101" pitchFamily="2" charset="-122"/>
              </a:rPr>
              <a:t>Polysilicon Facilities Update</a:t>
            </a:r>
            <a:endParaRPr lang="en-US" altLang="zh-CN" sz="2400" b="1" dirty="0">
              <a:solidFill>
                <a:srgbClr val="F47F36"/>
              </a:solidFill>
              <a:latin typeface="Arial" panose="020B0604020202020204" pitchFamily="34" charset="0"/>
              <a:ea typeface="宋体" panose="02010600030101010101" pitchFamily="2" charset="-122"/>
            </a:endParaRPr>
          </a:p>
        </p:txBody>
      </p:sp>
      <p:graphicFrame>
        <p:nvGraphicFramePr>
          <p:cNvPr id="5" name="Chart 16" descr="&lt;tags&gt;&lt;tag n=&quot;AppId&quot; v=&quot;1&quot; /&gt;&lt;tag n=&quot;Type&quot; v=&quot;0&quot; /&gt;&lt;tag n=&quot;TimeStamp&quot; v=&quot;2013-09-13 21:15:05&quot; /&gt;&lt;tag n=&quot;File&quot; v=&quot;Worksheet in Markup for DTP_Prestech.pptx&quot; /&gt;&lt;tag n=&quot;Sheet&quot; v=&quot;Chart1&quot; /&gt;&lt;tag n=&quot;Range&quot; v=&quot;&quot; /&gt;&lt;/tags&gt;"/>
          <p:cNvGraphicFramePr>
            <a:graphicFrameLocks noGrp="1"/>
          </p:cNvGraphicFramePr>
          <p:nvPr/>
        </p:nvGraphicFramePr>
        <p:xfrm>
          <a:off x="365597" y="2625213"/>
          <a:ext cx="8612148" cy="4138735"/>
        </p:xfrm>
        <a:graphic>
          <a:graphicData uri="http://schemas.openxmlformats.org/drawingml/2006/chart">
            <c:chart xmlns:c="http://schemas.openxmlformats.org/drawingml/2006/chart" xmlns:r="http://schemas.openxmlformats.org/officeDocument/2006/relationships" r:id="rId1"/>
          </a:graphicData>
        </a:graphic>
      </p:graphicFrame>
      <p:sp>
        <p:nvSpPr>
          <p:cNvPr id="6" name="TextBox 8"/>
          <p:cNvSpPr txBox="1"/>
          <p:nvPr/>
        </p:nvSpPr>
        <p:spPr>
          <a:xfrm>
            <a:off x="377371" y="1058065"/>
            <a:ext cx="3995928" cy="1476375"/>
          </a:xfrm>
          <a:prstGeom prst="rect">
            <a:avLst/>
          </a:prstGeom>
          <a:noFill/>
        </p:spPr>
        <p:txBody>
          <a:bodyPr wrap="square" lIns="45720" rIns="45720" numCol="1" rtlCol="0">
            <a:spAutoFit/>
          </a:bodyPr>
          <a:lstStyle/>
          <a:p>
            <a:pPr marL="171450" indent="-171450" algn="l">
              <a:lnSpc>
                <a:spcPct val="150000"/>
              </a:lnSpc>
              <a:buClr>
                <a:srgbClr val="1F497D"/>
              </a:buClr>
              <a:buFont typeface="Wingdings" panose="05000000000000000000" pitchFamily="2" charset="2"/>
              <a:buChar char="§"/>
              <a:defRPr/>
            </a:pPr>
            <a:r>
              <a:rPr lang="en-US" altLang="zh-CN">
                <a:latin typeface="+mn-lt"/>
              </a:rPr>
              <a:t>Q</a:t>
            </a:r>
            <a:r>
              <a:rPr lang="en-US" altLang="zh-CN" sz="1200">
                <a:latin typeface="+mn-lt"/>
              </a:rPr>
              <a:t>uarterly </a:t>
            </a:r>
            <a:r>
              <a:rPr lang="en-US" altLang="zh-CN">
                <a:latin typeface="+mn-lt"/>
              </a:rPr>
              <a:t>production volume: 30,650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Sales volume: 42,406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Average selling prices: </a:t>
            </a:r>
            <a:r>
              <a:rPr lang="en-US" altLang="zh-CN">
                <a:latin typeface="+mn-lt"/>
                <a:sym typeface="+mn-ea"/>
              </a:rPr>
              <a:t>$5</a:t>
            </a:r>
            <a:r>
              <a:rPr lang="en-US" altLang="zh-CN" dirty="0">
                <a:latin typeface="+mn-lt"/>
                <a:sym typeface="+mn-ea"/>
              </a:rPr>
              <a:t>.80/kg</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sz="1200">
                <a:latin typeface="+mn-lt"/>
              </a:rPr>
              <a:t>Average total production cost: </a:t>
            </a:r>
            <a:r>
              <a:rPr lang="en-US" altLang="zh-CN">
                <a:latin typeface="+mn-lt"/>
              </a:rPr>
              <a:t>$6</a:t>
            </a:r>
            <a:r>
              <a:rPr lang="en-US" altLang="zh-CN" dirty="0">
                <a:latin typeface="+mn-lt"/>
              </a:rPr>
              <a:t>.38</a:t>
            </a:r>
            <a:r>
              <a:rPr lang="en-US" altLang="zh-CN">
                <a:latin typeface="+mn-lt"/>
              </a:rPr>
              <a:t>/</a:t>
            </a:r>
            <a:r>
              <a:rPr lang="en-US" altLang="zh-CN" sz="1200">
                <a:latin typeface="+mn-lt"/>
              </a:rPr>
              <a:t>kg</a:t>
            </a:r>
            <a:r>
              <a:rPr lang="en-US" altLang="zh-CN" sz="1200" baseline="30000">
                <a:latin typeface="+mn-lt"/>
              </a:rPr>
              <a:t> </a:t>
            </a:r>
            <a:endParaRPr lang="en-US" altLang="zh-CN" sz="1200" dirty="0">
              <a:latin typeface="+mn-lt"/>
            </a:endParaRPr>
          </a:p>
          <a:p>
            <a:pPr marL="171450" indent="-171450" algn="l">
              <a:lnSpc>
                <a:spcPct val="150000"/>
              </a:lnSpc>
              <a:buClr>
                <a:srgbClr val="1F497D"/>
              </a:buClr>
              <a:buFont typeface="Wingdings" panose="05000000000000000000" pitchFamily="2" charset="2"/>
              <a:buChar char="§"/>
              <a:defRPr/>
            </a:pPr>
            <a:r>
              <a:rPr lang="en-US" altLang="zh-CN" sz="1200">
                <a:latin typeface="+mn-lt"/>
              </a:rPr>
              <a:t>Average cash cost: </a:t>
            </a:r>
            <a:r>
              <a:rPr lang="en-US" altLang="zh-CN">
                <a:latin typeface="+mn-lt"/>
              </a:rPr>
              <a:t>$4</a:t>
            </a:r>
            <a:r>
              <a:rPr lang="en-US" altLang="zh-CN" dirty="0">
                <a:latin typeface="+mn-lt"/>
              </a:rPr>
              <a:t>.54</a:t>
            </a:r>
            <a:r>
              <a:rPr lang="en-US" altLang="zh-CN">
                <a:latin typeface="+mn-lt"/>
              </a:rPr>
              <a:t>/</a:t>
            </a:r>
            <a:r>
              <a:rPr lang="en-US" altLang="zh-CN" sz="1200">
                <a:latin typeface="+mn-lt"/>
              </a:rPr>
              <a:t>kg</a:t>
            </a:r>
            <a:r>
              <a:rPr lang="en-US" altLang="zh-CN" sz="1200" baseline="30000">
                <a:latin typeface="+mn-lt"/>
              </a:rPr>
              <a:t> </a:t>
            </a:r>
            <a:endParaRPr lang="en-US" altLang="zh-CN" sz="1200" baseline="30000" dirty="0">
              <a:latin typeface="+mn-lt"/>
            </a:endParaRPr>
          </a:p>
        </p:txBody>
      </p:sp>
      <p:sp>
        <p:nvSpPr>
          <p:cNvPr id="7"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465721" y="2685255"/>
            <a:ext cx="8212557"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wrap="square" lIns="0" tIns="0" rIns="0" bIns="25400" anchor="b">
            <a:spAutoFit/>
          </a:bodyPr>
          <a:lstStyle/>
          <a:p>
            <a:pPr algn="l" defTabSz="728980"/>
            <a:r>
              <a:rPr lang="en-US" altLang="ja-JP" sz="1400" b="1">
                <a:solidFill>
                  <a:srgbClr val="285293"/>
                </a:solidFill>
                <a:latin typeface="+mn-lt"/>
                <a:ea typeface="MS PGothic" panose="020B0600070205080204" pitchFamily="34" charset="-128"/>
              </a:rPr>
              <a:t>Polysilicon N</a:t>
            </a:r>
            <a:r>
              <a:rPr lang="en-US" altLang="zh-CN" sz="1400" b="1">
                <a:solidFill>
                  <a:srgbClr val="285293"/>
                </a:solidFill>
                <a:latin typeface="+mn-lt"/>
                <a:ea typeface="MS PGothic" panose="020B0600070205080204" pitchFamily="34" charset="-128"/>
              </a:rPr>
              <a:t>ameplate</a:t>
            </a:r>
            <a:r>
              <a:rPr lang="en-US" altLang="ja-JP" sz="1400" b="1">
                <a:solidFill>
                  <a:srgbClr val="285293"/>
                </a:solidFill>
                <a:latin typeface="+mn-lt"/>
                <a:ea typeface="MS PGothic" panose="020B0600070205080204" pitchFamily="34" charset="-128"/>
              </a:rPr>
              <a:t> Capacity in Daqo’s Facilities (</a:t>
            </a:r>
            <a:r>
              <a:rPr lang="en-US" altLang="ja-JP" sz="1400" b="1" dirty="0">
                <a:solidFill>
                  <a:srgbClr val="285293"/>
                </a:solidFill>
                <a:latin typeface="+mn-lt"/>
                <a:ea typeface="MS PGothic" panose="020B0600070205080204" pitchFamily="34" charset="-128"/>
              </a:rPr>
              <a:t>MT)</a:t>
            </a:r>
            <a:endParaRPr lang="en-US" altLang="ja-JP" sz="1400" b="1" dirty="0">
              <a:solidFill>
                <a:srgbClr val="285293"/>
              </a:solidFill>
              <a:latin typeface="+mn-lt"/>
              <a:ea typeface="MS PGothic" panose="020B0600070205080204" pitchFamily="34" charset="-128"/>
            </a:endParaRPr>
          </a:p>
        </p:txBody>
      </p:sp>
      <p:sp>
        <p:nvSpPr>
          <p:cNvPr id="8" name="TextBox 9"/>
          <p:cNvSpPr txBox="1"/>
          <p:nvPr/>
        </p:nvSpPr>
        <p:spPr>
          <a:xfrm>
            <a:off x="4794834" y="1058065"/>
            <a:ext cx="4046729" cy="1198880"/>
          </a:xfrm>
          <a:prstGeom prst="rect">
            <a:avLst/>
          </a:prstGeom>
          <a:noFill/>
        </p:spPr>
        <p:txBody>
          <a:bodyPr wrap="square" lIns="45720" rIns="45720" rtlCol="0">
            <a:spAutoFit/>
          </a:bodyPr>
          <a:lstStyle/>
          <a:p>
            <a:pPr marL="171450" indent="-171450" algn="l">
              <a:lnSpc>
                <a:spcPct val="150000"/>
              </a:lnSpc>
              <a:buClr>
                <a:srgbClr val="1F497D"/>
              </a:buClr>
              <a:buFont typeface="Wingdings" panose="05000000000000000000" pitchFamily="2" charset="2"/>
              <a:buChar char="§"/>
              <a:defRPr/>
            </a:pPr>
            <a:r>
              <a:rPr lang="en-US" altLang="zh-CN">
                <a:latin typeface="+mn-lt"/>
              </a:rPr>
              <a:t>Expected production volume in Q4 2025</a:t>
            </a:r>
            <a:r>
              <a:rPr lang="en-US" altLang="zh-CN" dirty="0">
                <a:latin typeface="+mn-lt"/>
              </a:rPr>
              <a:t>:</a:t>
            </a:r>
            <a:endParaRPr lang="en-US" altLang="zh-CN" dirty="0">
              <a:latin typeface="+mn-lt"/>
            </a:endParaRPr>
          </a:p>
          <a:p>
            <a:pPr algn="l">
              <a:lnSpc>
                <a:spcPct val="150000"/>
              </a:lnSpc>
              <a:buClr>
                <a:srgbClr val="1F497D"/>
              </a:buClr>
              <a:defRPr/>
            </a:pPr>
            <a:r>
              <a:rPr lang="en-US" altLang="zh-CN">
                <a:latin typeface="+mn-lt"/>
              </a:rPr>
              <a:t>    39,500 ~ 42,500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Expected production volume in the full year of 2025</a:t>
            </a:r>
            <a:r>
              <a:rPr lang="en-US" altLang="zh-CN" dirty="0">
                <a:latin typeface="+mn-lt"/>
              </a:rPr>
              <a:t>:</a:t>
            </a:r>
            <a:endParaRPr lang="en-US" altLang="zh-CN" dirty="0">
              <a:latin typeface="+mn-lt"/>
            </a:endParaRPr>
          </a:p>
          <a:p>
            <a:pPr algn="l">
              <a:lnSpc>
                <a:spcPct val="150000"/>
              </a:lnSpc>
              <a:buClr>
                <a:srgbClr val="1F497D"/>
              </a:buClr>
              <a:defRPr/>
            </a:pPr>
            <a:r>
              <a:rPr lang="en-US" altLang="zh-CN">
                <a:latin typeface="+mn-lt"/>
              </a:rPr>
              <a:t>   121,000 ~ 124,000 MT</a:t>
            </a:r>
            <a:endParaRPr lang="en-US" altLang="zh-CN" dirty="0">
              <a:latin typeface="+mn-lt"/>
            </a:endParaRPr>
          </a:p>
        </p:txBody>
      </p:sp>
      <p:sp>
        <p:nvSpPr>
          <p:cNvPr id="9" name="Notes" descr="&lt;tags&gt;&lt;tag n=&quot;TagName&quot; v=&quot;Notes&quot; /&gt;&lt;tag n=&quot;Top&quot; v=&quot;488.25&quot; /&gt;&lt;tag n=&quot;Left&quot; v=&quot;179.625&quot; /&gt;&lt;tag n=&quot;Height&quot; v=&quot;24.17378&quot; /&gt;&lt;tag n=&quot;Width&quot; v=&quot;408.375&quot; /&gt;&lt;/tags&gt;"/>
          <p:cNvSpPr txBox="1"/>
          <p:nvPr/>
        </p:nvSpPr>
        <p:spPr bwMode="gray">
          <a:xfrm>
            <a:off x="2124511" y="6460115"/>
            <a:ext cx="4497575" cy="146194"/>
          </a:xfrm>
          <a:prstGeom prst="rect">
            <a:avLst/>
          </a:prstGeom>
          <a:noFill/>
        </p:spPr>
        <p:txBody>
          <a:bodyPr vert="horz" wrap="square" lIns="0" tIns="0" rIns="0" bIns="0" rtlCol="0" anchor="t" anchorCtr="0">
            <a:spAutoFit/>
          </a:bodyPr>
          <a:lstStyle/>
          <a:p>
            <a:pPr marL="342900" indent="-342900" algn="ctr" fontAlgn="auto">
              <a:lnSpc>
                <a:spcPct val="95000"/>
              </a:lnSpc>
              <a:spcBef>
                <a:spcPts val="0"/>
              </a:spcBef>
              <a:spcAft>
                <a:spcPts val="0"/>
              </a:spcAft>
              <a:tabLst>
                <a:tab pos="358775" algn="l"/>
              </a:tabLst>
              <a:defRPr/>
            </a:pPr>
            <a:r>
              <a:rPr lang="en-GB" sz="1000" b="1">
                <a:latin typeface="Arial" panose="020B0604020202020204"/>
                <a:ea typeface="+mn-ea"/>
              </a:rPr>
              <a:t>Fully ramped up production date</a:t>
            </a:r>
            <a:endParaRPr lang="en-GB" sz="1000" b="1" dirty="0">
              <a:latin typeface="Arial" panose="020B0604020202020204"/>
              <a:ea typeface="+mn-ea"/>
            </a:endParaRPr>
          </a:p>
        </p:txBody>
      </p:sp>
      <p:sp>
        <p:nvSpPr>
          <p:cNvPr id="11"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377371" y="794238"/>
            <a:ext cx="3994150" cy="229870"/>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a:solidFill>
                  <a:srgbClr val="285293"/>
                </a:solidFill>
                <a:latin typeface="+mn-lt"/>
                <a:ea typeface="MS PGothic" panose="020B0600070205080204" pitchFamily="34" charset="-128"/>
              </a:rPr>
              <a:t>Q3 2025 </a:t>
            </a:r>
            <a:r>
              <a:rPr lang="en-US" altLang="zh-CN" sz="1400" b="1">
                <a:solidFill>
                  <a:srgbClr val="285293"/>
                </a:solidFill>
                <a:latin typeface="+mn-lt"/>
                <a:ea typeface="MS PGothic" panose="020B0600070205080204" pitchFamily="34" charset="-128"/>
              </a:rPr>
              <a:t>K</a:t>
            </a:r>
            <a:r>
              <a:rPr lang="en-US" altLang="ja-JP" sz="1400" b="1">
                <a:solidFill>
                  <a:srgbClr val="285293"/>
                </a:solidFill>
                <a:latin typeface="+mn-lt"/>
                <a:ea typeface="MS PGothic" panose="020B0600070205080204" pitchFamily="34" charset="-128"/>
              </a:rPr>
              <a:t>ey Figures </a:t>
            </a:r>
            <a:endParaRPr lang="en-US" altLang="ja-JP" sz="1400" b="1" dirty="0">
              <a:solidFill>
                <a:srgbClr val="285293"/>
              </a:solidFill>
              <a:latin typeface="+mn-lt"/>
              <a:ea typeface="MS PGothic" panose="020B0600070205080204" pitchFamily="34" charset="-128"/>
            </a:endParaRPr>
          </a:p>
        </p:txBody>
      </p:sp>
      <p:sp>
        <p:nvSpPr>
          <p:cNvPr id="12"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4777921" y="793789"/>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dirty="0">
                <a:solidFill>
                  <a:srgbClr val="285293"/>
                </a:solidFill>
                <a:latin typeface="+mn-lt"/>
                <a:ea typeface="MS PGothic" panose="020B0600070205080204" pitchFamily="34" charset="-128"/>
              </a:rPr>
              <a:t>Outlook</a:t>
            </a:r>
            <a:endParaRPr lang="en-US" altLang="ja-JP" sz="1400" b="1" dirty="0">
              <a:solidFill>
                <a:srgbClr val="285293"/>
              </a:solidFill>
              <a:latin typeface="+mn-lt"/>
              <a:ea typeface="MS PGothic" panose="020B0600070205080204" pitchFamily="34" charset="-128"/>
            </a:endParaRPr>
          </a:p>
        </p:txBody>
      </p:sp>
      <p:sp>
        <p:nvSpPr>
          <p:cNvPr id="2" name="灯片编号占位符 1"/>
          <p:cNvSpPr>
            <a:spLocks noGrp="1"/>
          </p:cNvSpPr>
          <p:nvPr>
            <p:ph type="sldNum" sz="quarter" idx="10"/>
          </p:nvPr>
        </p:nvSpPr>
        <p:spPr>
          <a:xfrm>
            <a:off x="7388225" y="6500812"/>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228600" y="148601"/>
            <a:ext cx="9156700" cy="443198"/>
          </a:xfrm>
          <a:prstGeom prst="rect">
            <a:avLst/>
          </a:prstGeom>
          <a:noFill/>
        </p:spPr>
        <p:txBody>
          <a:bodyPr>
            <a:spAutoFit/>
          </a:bodyPr>
          <a:lstStyle/>
          <a:p>
            <a:pPr algn="l">
              <a:defRPr/>
            </a:pPr>
            <a:r>
              <a:rPr lang="en-US" altLang="zh-CN" sz="2400" b="1">
                <a:solidFill>
                  <a:srgbClr val="F47F36"/>
                </a:solidFill>
                <a:latin typeface="Arial" panose="020B0604020202020204" pitchFamily="34" charset="0"/>
                <a:ea typeface="宋体" panose="02010600030101010101" pitchFamily="2" charset="-122"/>
              </a:rPr>
              <a:t>Polysilicon Manufacturing Overview</a:t>
            </a:r>
            <a:endParaRPr lang="en-US" altLang="zh-CN" sz="2400" b="1" dirty="0">
              <a:solidFill>
                <a:srgbClr val="F47F36"/>
              </a:solidFill>
              <a:latin typeface="Arial" panose="020B0604020202020204" pitchFamily="34" charset="0"/>
              <a:ea typeface="宋体" panose="02010600030101010101" pitchFamily="2" charset="-122"/>
            </a:endParaRPr>
          </a:p>
        </p:txBody>
      </p:sp>
      <p:sp>
        <p:nvSpPr>
          <p:cNvPr id="8"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377371" y="591450"/>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wrap="square" lIns="0" tIns="0" rIns="0" bIns="25400" anchor="b">
            <a:spAutoFit/>
          </a:bodyPr>
          <a:lstStyle/>
          <a:p>
            <a:pPr algn="l" defTabSz="728980"/>
            <a:r>
              <a:rPr lang="en-US" altLang="ja-JP" sz="1400" b="1">
                <a:solidFill>
                  <a:srgbClr val="285293"/>
                </a:solidFill>
                <a:latin typeface="+mn-lt"/>
                <a:ea typeface="MS PGothic" panose="020B0600070205080204" pitchFamily="34" charset="-128"/>
              </a:rPr>
              <a:t>Production Volume (</a:t>
            </a:r>
            <a:r>
              <a:rPr lang="en-US" altLang="ja-JP" sz="1400" b="1" dirty="0">
                <a:solidFill>
                  <a:srgbClr val="285293"/>
                </a:solidFill>
                <a:latin typeface="+mn-lt"/>
                <a:ea typeface="MS PGothic" panose="020B0600070205080204" pitchFamily="34" charset="-128"/>
              </a:rPr>
              <a:t>MT)</a:t>
            </a:r>
            <a:endParaRPr lang="en-US" altLang="ja-JP" sz="1400" b="1" dirty="0">
              <a:solidFill>
                <a:srgbClr val="285293"/>
              </a:solidFill>
              <a:latin typeface="+mn-lt"/>
              <a:ea typeface="MS PGothic" panose="020B0600070205080204" pitchFamily="34" charset="-128"/>
            </a:endParaRPr>
          </a:p>
        </p:txBody>
      </p:sp>
      <p:sp>
        <p:nvSpPr>
          <p:cNvPr id="9"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381000" y="3753760"/>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a:solidFill>
                  <a:srgbClr val="285293"/>
                </a:solidFill>
                <a:latin typeface="+mn-lt"/>
                <a:ea typeface="MS PGothic" panose="020B0600070205080204" pitchFamily="34" charset="-128"/>
              </a:rPr>
              <a:t>Cash </a:t>
            </a:r>
            <a:r>
              <a:rPr lang="en-US" altLang="zh-CN" sz="1400" b="1">
                <a:solidFill>
                  <a:srgbClr val="285293"/>
                </a:solidFill>
                <a:latin typeface="+mn-lt"/>
                <a:ea typeface="MS PGothic" panose="020B0600070205080204" pitchFamily="34" charset="-128"/>
              </a:rPr>
              <a:t>C</a:t>
            </a:r>
            <a:r>
              <a:rPr lang="en-US" altLang="ja-JP" sz="1400" b="1">
                <a:solidFill>
                  <a:srgbClr val="285293"/>
                </a:solidFill>
                <a:latin typeface="+mn-lt"/>
                <a:ea typeface="MS PGothic" panose="020B0600070205080204" pitchFamily="34" charset="-128"/>
              </a:rPr>
              <a:t>ost and Depreciation ($/</a:t>
            </a:r>
            <a:r>
              <a:rPr lang="en-US" altLang="ja-JP" sz="1400" b="1" dirty="0">
                <a:solidFill>
                  <a:srgbClr val="285293"/>
                </a:solidFill>
                <a:latin typeface="+mn-lt"/>
                <a:ea typeface="MS PGothic" panose="020B0600070205080204" pitchFamily="34" charset="-128"/>
              </a:rPr>
              <a:t>kg)*</a:t>
            </a:r>
            <a:endParaRPr lang="en-US" altLang="ja-JP" sz="1400" b="1" dirty="0">
              <a:solidFill>
                <a:srgbClr val="285293"/>
              </a:solidFill>
              <a:latin typeface="+mn-lt"/>
              <a:ea typeface="MS PGothic" panose="020B0600070205080204" pitchFamily="34" charset="-128"/>
            </a:endParaRPr>
          </a:p>
        </p:txBody>
      </p:sp>
      <p:sp>
        <p:nvSpPr>
          <p:cNvPr id="2" name="灯片编号占位符 1"/>
          <p:cNvSpPr>
            <a:spLocks noGrp="1"/>
          </p:cNvSpPr>
          <p:nvPr>
            <p:ph type="sldNum" sz="quarter" idx="10"/>
          </p:nvPr>
        </p:nvSpPr>
        <p:spPr>
          <a:xfrm>
            <a:off x="7388225" y="6493579"/>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graphicFrame>
        <p:nvGraphicFramePr>
          <p:cNvPr id="5" name="Chart 2"/>
          <p:cNvGraphicFramePr/>
          <p:nvPr/>
        </p:nvGraphicFramePr>
        <p:xfrm>
          <a:off x="223800" y="3828245"/>
          <a:ext cx="8539200" cy="3031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Chart 1"/>
          <p:cNvGraphicFramePr/>
          <p:nvPr/>
        </p:nvGraphicFramePr>
        <p:xfrm>
          <a:off x="223520" y="861060"/>
          <a:ext cx="8539480" cy="292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ISDISCLAIMER" val="True"/>
</p:tagLst>
</file>

<file path=ppt/tags/tag10.xml><?xml version="1.0" encoding="utf-8"?>
<p:tagLst xmlns:p="http://schemas.openxmlformats.org/presentationml/2006/main">
  <p:tag name="KSO_WM_UNIT_TABLE_BEAUTIFY" val="smartTable{957af45f-ebe1-4709-8147-14d7ed985517}"/>
</p:tagLst>
</file>

<file path=ppt/tags/tag11.xml><?xml version="1.0" encoding="utf-8"?>
<p:tagLst xmlns:p="http://schemas.openxmlformats.org/presentationml/2006/main">
  <p:tag name="TAGS" val="&lt;tags&gt;&lt;tag n=&quot;id&quot; v=&quot;1101&quot; /&gt;&lt;tag n=&quot;name&quot; v=&quot;Title Only&quot; /&gt;&lt;tag n=&quot;layoutInfo&quot; v=&quot;i=1101|t=0|s=True|r=0|c=0|f=12|x=3|m=0|h=False|&quot; /&gt;&lt;/tags&gt;"/>
</p:tagLst>
</file>

<file path=ppt/tags/tag12.xml><?xml version="1.0" encoding="utf-8"?>
<p:tagLst xmlns:p="http://schemas.openxmlformats.org/presentationml/2006/main">
  <p:tag name="FDSMENUDOCLEVELBTNSTATES" val="&lt;btnStates&gt;&lt;btn tag=&quot;1001&quot; state=&quot;UP&quot;/&gt;&lt;/btnStates&gt;&#10;"/>
  <p:tag name="TAGS" val="&lt;tags&gt;&lt;tag n=&quot;ColorScheme&quot; v=&quot;0&quot; /&gt;&lt;tag n=&quot;FssSaveTime&quot; v=&quot;00:00:00&quot; /&gt;&lt;tag n=&quot;FssPath&quot; v=&quot;&quot; /&gt;&lt;tag n=&quot;FssId&quot; v=&quot;&quot; /&gt;&lt;tag n=&quot;FssVersion&quot; v=&quot;&quot; /&gt;&lt;tag n=&quot;Disclaimers&quot; v=&quot;&quot; /&gt;&lt;tag n=&quot;Language&quot; v=&quot;CHN&quot; /&gt;&lt;tag n=&quot;DisclaimerVer&quot; v=&quot;6.2.4.0&quot; /&gt;&lt;tag n=&quot;DatePrefix&quot; v=&quot;False&quot; /&gt;&lt;tag n=&quot;Date&quot; v=&quot;June 2017&quot; /&gt;&lt;tag n=&quot;OrgPrefix&quot; v=&quot;False&quot; /&gt;&lt;tag n=&quot;OrgUnit&quot; v=&quot;&quot; /&gt;&lt;tag n=&quot;ProdPrefix&quot; v=&quot;False&quot; /&gt;&lt;tag n=&quot;ProducedBy&quot; v=&quot;&quot; /&gt;&lt;tag n=&quot;Confidential&quot; v=&quot;False&quot; /&gt;&lt;tag n=&quot;Draft&quot; v=&quot;False&quot; /&gt;&lt;tag n=&quot;Internal&quot; v=&quot;False&quot; /&gt;&lt;tag n=&quot;CScopyright&quot; v=&quot;True&quot; /&gt;&lt;tag n=&quot;HasLatestDiscCopyright&quot; v=&quot;True&quot; /&gt;&lt;tag n=&quot;HasFilename&quot; v=&quot;True&quot; /&gt;&lt;tag n=&quot;HasDate&quot; v=&quot;True&quot; /&gt;&lt;tag n=&quot;HasTime&quot; v=&quot;True&quot; /&gt;&lt;tag n=&quot;XlPalette&quot; v=&quot;6830080,16711680,9001765,12948158,4103412,16048295,11769976,9816998,0,10373522,12370376,15584108,5362431,5155178,12370376,12370376,9001765,8291985,2952861,15584108,10373522,12370376,5155178,4103412,11769976,7501278,16048295,12948158,9159928,9816998,8248831,2541567,9159928,12115395,14202579,16313028,11720699,13746866,11069951,11974635,6664438,7453320,15848841,7501278,4274370,16777215,2541567,16777215,14409699,11627944,15725045,16777215,2952861,8248831,10133930,8291985&quot; /&gt;&lt;/tags&gt;"/>
  <p:tag name="COMMONDATA" val="eyJoZGlkIjoiYTUwMGE5ZDM4ZjM4MzIwZmVlNGFkNzNlYjlhMWUyMjIifQ=="/>
  <p:tag name="KSO_WPP_MARK_KEY" val="6955a53a-1f70-4c86-adec-4b3d416f4cde"/>
</p:tagLst>
</file>

<file path=ppt/tags/tag2.xml><?xml version="1.0" encoding="utf-8"?>
<p:tagLst xmlns:p="http://schemas.openxmlformats.org/presentationml/2006/main">
  <p:tag name="ISDISCLAIMER" val="True"/>
</p:tagLst>
</file>

<file path=ppt/tags/tag3.xml><?xml version="1.0" encoding="utf-8"?>
<p:tagLst xmlns:p="http://schemas.openxmlformats.org/presentationml/2006/main">
  <p:tag name="TAGS" val="&lt;tags&gt;&lt;tag n=&quot;id&quot; v=&quot;2&quot; /&gt;&lt;tag n=&quot;name&quot; v=&quot;CoverPageTitleBox&quot; /&gt;&lt;/tags&gt;"/>
</p:tagLst>
</file>

<file path=ppt/tags/tag4.xml><?xml version="1.0" encoding="utf-8"?>
<p:tagLst xmlns:p="http://schemas.openxmlformats.org/presentationml/2006/main">
  <p:tag name="TAGS" val="&lt;tags&gt;&lt;tag n=&quot;id&quot; v=&quot;6&quot; /&gt;&lt;tag n=&quot;name&quot; v=&quot;BasicText&quot; /&gt;&lt;/tags&gt;"/>
</p:tagLst>
</file>

<file path=ppt/tags/tag5.xml><?xml version="1.0" encoding="utf-8"?>
<p:tagLst xmlns:p="http://schemas.openxmlformats.org/presentationml/2006/main">
  <p:tag name="TAGS" val="&lt;tags&gt;&lt;tag n=&quot;id&quot; v=&quot;4&quot; /&gt;&lt;tag n=&quot;name&quot; v=&quot;Flysheet&quot; /&gt;&lt;/tags&gt;"/>
</p:tagLst>
</file>

<file path=ppt/tags/tag6.xml><?xml version="1.0" encoding="utf-8"?>
<p:tagLst xmlns:p="http://schemas.openxmlformats.org/presentationml/2006/main">
  <p:tag name="KSO_WM_UNIT_TABLE_BEAUTIFY" val="smartTable{143406c3-2123-4ef2-8e82-d810c1d408ab}"/>
</p:tagLst>
</file>

<file path=ppt/tags/tag7.xml><?xml version="1.0" encoding="utf-8"?>
<p:tagLst xmlns:p="http://schemas.openxmlformats.org/presentationml/2006/main">
  <p:tag name="KSO_WM_UNIT_TABLE_BEAUTIFY" val="smartTable{97b095ce-8777-43f3-bed1-6b7a4195b2e7}"/>
</p:tagLst>
</file>

<file path=ppt/tags/tag8.xml><?xml version="1.0" encoding="utf-8"?>
<p:tagLst xmlns:p="http://schemas.openxmlformats.org/presentationml/2006/main">
  <p:tag name="KSO_WM_UNIT_TABLE_BEAUTIFY" val="smartTable{8da58333-dace-418f-8cc5-444572f59719}"/>
</p:tagLst>
</file>

<file path=ppt/tags/tag9.xml><?xml version="1.0" encoding="utf-8"?>
<p:tagLst xmlns:p="http://schemas.openxmlformats.org/presentationml/2006/main">
  <p:tag name="KSO_WM_UNIT_TABLE_BEAUTIFY" val="smartTable{9d82b1f4-f8ca-45e4-be14-8f1303c7bf45}"/>
</p:tagLst>
</file>

<file path=ppt/theme/theme1.xml><?xml version="1.0" encoding="utf-8"?>
<a:theme xmlns:a="http://schemas.openxmlformats.org/drawingml/2006/main" name="PowerPitch">
  <a:themeElements>
    <a:clrScheme name="DAQO">
      <a:dk1>
        <a:srgbClr val="000000"/>
      </a:dk1>
      <a:lt1>
        <a:srgbClr val="FFFFFF"/>
      </a:lt1>
      <a:dk2>
        <a:srgbClr val="F47F36"/>
      </a:dk2>
      <a:lt2>
        <a:srgbClr val="DADBDD"/>
      </a:lt2>
      <a:accent1>
        <a:srgbClr val="F47F36"/>
      </a:accent1>
      <a:accent2>
        <a:srgbClr val="898989"/>
      </a:accent2>
      <a:accent3>
        <a:srgbClr val="285293"/>
      </a:accent3>
      <a:accent4>
        <a:srgbClr val="C0AA9C"/>
      </a:accent4>
      <a:accent5>
        <a:srgbClr val="5B7C56"/>
      </a:accent5>
      <a:accent6>
        <a:srgbClr val="D9D127"/>
      </a:accent6>
      <a:hlink>
        <a:srgbClr val="8C8618"/>
      </a:hlink>
      <a:folHlink>
        <a:srgbClr val="C8C1BC"/>
      </a:folHlink>
    </a:clrScheme>
    <a:fontScheme name="STKaitai &amp; Arial">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werPitchStandard">
    <a:dk1>
      <a:sysClr val="windowText" lastClr="000000"/>
    </a:dk1>
    <a:lt1>
      <a:sysClr val="window" lastClr="FFFFFF"/>
    </a:lt1>
    <a:dk2>
      <a:srgbClr val="FFFFFF"/>
    </a:dk2>
    <a:lt2>
      <a:srgbClr val="000000"/>
    </a:lt2>
    <a:accent1>
      <a:srgbClr val="255B89"/>
    </a:accent1>
    <a:accent2>
      <a:srgbClr val="91867E"/>
    </a:accent2>
    <a:accent3>
      <a:srgbClr val="9D0E2D"/>
    </a:accent3>
    <a:accent4>
      <a:srgbClr val="6CCBED"/>
    </a:accent4>
    <a:accent5>
      <a:srgbClr val="92499E"/>
    </a:accent5>
    <a:accent6>
      <a:srgbClr val="C8C1BC"/>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17361</Words>
  <Application>WPS 演示</Application>
  <PresentationFormat>全屏显示(4:3)</PresentationFormat>
  <Paragraphs>646</Paragraphs>
  <Slides>16</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Credit Suisse Type Light</vt:lpstr>
      <vt:lpstr>Arial</vt:lpstr>
      <vt:lpstr>MS PGothic</vt:lpstr>
      <vt:lpstr>Credit Suisse Type Roman</vt:lpstr>
      <vt:lpstr>Segoe Print</vt:lpstr>
      <vt:lpstr>Times New Roman</vt:lpstr>
      <vt:lpstr>Calibri</vt:lpstr>
      <vt:lpstr>Calibri</vt:lpstr>
      <vt:lpstr>Arial Unicode MS</vt:lpstr>
      <vt:lpstr>华文楷体</vt:lpstr>
      <vt:lpstr>等线</vt:lpstr>
      <vt:lpstr>微软雅黑</vt:lpstr>
      <vt:lpstr>PMingLiU</vt:lpstr>
      <vt:lpstr>PowerPitch</vt:lpstr>
      <vt:lpstr>PowerPoint 演示文稿</vt:lpstr>
      <vt:lpstr>Safe Harbor Statement </vt:lpstr>
      <vt:lpstr>PowerPoint 演示文稿</vt:lpstr>
      <vt:lpstr>Management Remarks</vt:lpstr>
      <vt:lpstr>Management Remarks – Continued</vt:lpstr>
      <vt:lpstr>Management Remarks – Continued (2)</vt:lpstr>
      <vt:lpstr>PowerPoint 演示文稿</vt:lpstr>
      <vt:lpstr>PowerPoint 演示文稿</vt:lpstr>
      <vt:lpstr>PowerPoint 演示文稿</vt:lpstr>
      <vt:lpstr>Quarterly Polysilicon Sales Volume and ASPs</vt:lpstr>
      <vt:lpstr>Income Statement Summary</vt:lpstr>
      <vt:lpstr>Balance Sheet Summary</vt:lpstr>
      <vt:lpstr>Cash Flow Summary</vt:lpstr>
      <vt:lpstr>PowerPoint 演示文稿</vt:lpstr>
      <vt:lpstr>Use of Non-GAAP financial measures</vt:lpstr>
      <vt:lpstr>PowerPoint 演示文稿</vt:lpstr>
    </vt:vector>
  </TitlesOfParts>
  <Company>Credit Suisse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May (PJCG 12)</dc:creator>
  <cp:lastModifiedBy>赵颖婕</cp:lastModifiedBy>
  <cp:revision>1571</cp:revision>
  <cp:lastPrinted>2019-05-21T09:54:00Z</cp:lastPrinted>
  <dcterms:created xsi:type="dcterms:W3CDTF">2007-02-26T19:27:00Z</dcterms:created>
  <dcterms:modified xsi:type="dcterms:W3CDTF">2025-10-27T08:52:52Z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Type">
    <vt:i4>11</vt:i4>
  </property>
  <property fmtid="{D5CDD505-2E9C-101B-9397-08002B2CF9AE}" pid="3" name="_SIProp12DataClass+9d401f75-6608-41d3-bd1f-efe1542cdc01">
    <vt:lpwstr>v=1.2&gt;I=9d401f75-6608-41d3-bd1f-efe1542cdc01&amp;N=Confidential&amp;V=1.3&amp;U=S-1-5-21-1828601920-3511188894-431489442-65962&amp;D=Wong%2c+May+(PJCG+12)&amp;A=Associated&amp;H=False</vt:lpwstr>
  </property>
  <property fmtid="{D5CDD505-2E9C-101B-9397-08002B2CF9AE}" pid="4" name="Classification">
    <vt:lpwstr>Confidential</vt:lpwstr>
  </property>
  <property fmtid="{D5CDD505-2E9C-101B-9397-08002B2CF9AE}" pid="5" name="_NewReviewCycle">
    <vt:lpwstr/>
  </property>
  <property fmtid="{D5CDD505-2E9C-101B-9397-08002B2CF9AE}" pid="6" name="ICV">
    <vt:lpwstr>F3DC155B203F43F39D38246DDC7C59F2</vt:lpwstr>
  </property>
  <property fmtid="{D5CDD505-2E9C-101B-9397-08002B2CF9AE}" pid="7" name="KSOProductBuildVer">
    <vt:lpwstr>2052-12.1.0.20784</vt:lpwstr>
  </property>
</Properties>
</file>